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sldIdLst>
    <p:sldId id="256" r:id="rId3"/>
    <p:sldId id="259" r:id="rId4"/>
    <p:sldId id="271" r:id="rId5"/>
    <p:sldId id="913" r:id="rId6"/>
    <p:sldId id="914" r:id="rId7"/>
    <p:sldId id="916" r:id="rId8"/>
    <p:sldId id="262" r:id="rId9"/>
    <p:sldId id="284" r:id="rId10"/>
    <p:sldId id="917" r:id="rId11"/>
    <p:sldId id="270" r:id="rId12"/>
    <p:sldId id="919" r:id="rId13"/>
    <p:sldId id="902" r:id="rId14"/>
    <p:sldId id="892" r:id="rId15"/>
    <p:sldId id="893" r:id="rId16"/>
    <p:sldId id="264" r:id="rId17"/>
    <p:sldId id="275" r:id="rId18"/>
    <p:sldId id="909" r:id="rId19"/>
    <p:sldId id="898" r:id="rId20"/>
    <p:sldId id="906" r:id="rId21"/>
    <p:sldId id="899" r:id="rId22"/>
    <p:sldId id="907" r:id="rId23"/>
    <p:sldId id="263" r:id="rId24"/>
    <p:sldId id="265" r:id="rId25"/>
    <p:sldId id="277"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ail Ozan Çılgın" initials="IOC" lastIdx="48" clrIdx="0"/>
  <p:cmAuthor id="2" name="Aslı AYARÖZ AKSOY" initials="AAA" lastIdx="5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546A"/>
    <a:srgbClr val="000000"/>
    <a:srgbClr val="203864"/>
    <a:srgbClr val="FFFFFF"/>
    <a:srgbClr val="FF9901"/>
    <a:srgbClr val="ED7D31"/>
    <a:srgbClr val="FF3300"/>
    <a:srgbClr val="EFF9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95165" autoAdjust="0"/>
  </p:normalViewPr>
  <p:slideViewPr>
    <p:cSldViewPr snapToGrid="0">
      <p:cViewPr varScale="1">
        <p:scale>
          <a:sx n="83" d="100"/>
          <a:sy n="83" d="100"/>
        </p:scale>
        <p:origin x="322"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888"/>
    </p:cViewPr>
  </p:sorterViewPr>
  <p:notesViewPr>
    <p:cSldViewPr snapToGrid="0">
      <p:cViewPr varScale="1">
        <p:scale>
          <a:sx n="86" d="100"/>
          <a:sy n="86" d="100"/>
        </p:scale>
        <p:origin x="3560" y="-24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11318-B786-4E74-9874-E12AA91ABF7F}" type="datetimeFigureOut">
              <a:rPr lang="tr-TR" smtClean="0"/>
              <a:t>12.10.2023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8BAFA-7B26-44C2-9B69-5F7639683827}" type="slidenum">
              <a:rPr lang="tr-TR" smtClean="0"/>
              <a:t>‹#›</a:t>
            </a:fld>
            <a:endParaRPr lang="tr-TR"/>
          </a:p>
        </p:txBody>
      </p:sp>
    </p:spTree>
    <p:extLst>
      <p:ext uri="{BB962C8B-B14F-4D97-AF65-F5344CB8AC3E}">
        <p14:creationId xmlns:p14="http://schemas.microsoft.com/office/powerpoint/2010/main" val="350938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lnSpc>
                <a:spcPct val="80000"/>
              </a:lnSpc>
              <a:spcBef>
                <a:spcPct val="0"/>
              </a:spcBef>
              <a:buFont typeface="Arial" pitchFamily="34" charset="0"/>
              <a:buNone/>
              <a:defRPr/>
            </a:pPr>
            <a:r>
              <a:rPr lang="tr-TR" sz="1000" b="1" kern="1200" dirty="0">
                <a:solidFill>
                  <a:schemeClr val="tx1"/>
                </a:solidFill>
                <a:latin typeface="Roboto" pitchFamily="2" charset="0"/>
                <a:ea typeface="Roboto" pitchFamily="2" charset="0"/>
                <a:cs typeface="+mn-cs"/>
              </a:rPr>
              <a:t>Önerilen Süre: 3</a:t>
            </a:r>
            <a:r>
              <a:rPr lang="tr-TR" sz="1000" b="1" kern="1200" baseline="0" dirty="0">
                <a:solidFill>
                  <a:schemeClr val="tx1"/>
                </a:solidFill>
                <a:latin typeface="Roboto" pitchFamily="2" charset="0"/>
                <a:ea typeface="Roboto" pitchFamily="2" charset="0"/>
                <a:cs typeface="+mn-cs"/>
              </a:rPr>
              <a:t> dk. </a:t>
            </a:r>
          </a:p>
          <a:p>
            <a:pPr eaLnBrk="1" hangingPunct="1">
              <a:lnSpc>
                <a:spcPct val="80000"/>
              </a:lnSpc>
              <a:spcBef>
                <a:spcPct val="0"/>
              </a:spcBef>
              <a:buFont typeface="Arial" pitchFamily="34" charset="0"/>
              <a:buNone/>
              <a:defRPr/>
            </a:pPr>
            <a:r>
              <a:rPr lang="tr-TR" sz="1000" b="1" kern="1200" baseline="0" dirty="0">
                <a:solidFill>
                  <a:schemeClr val="tx1"/>
                </a:solidFill>
                <a:latin typeface="Roboto" pitchFamily="2" charset="0"/>
                <a:ea typeface="Roboto" pitchFamily="2" charset="0"/>
                <a:cs typeface="+mn-cs"/>
              </a:rPr>
              <a:t>Uygulama Süresi: 1 dk. </a:t>
            </a:r>
            <a:endParaRPr lang="tr-TR" sz="1000" b="1" kern="1200" dirty="0">
              <a:solidFill>
                <a:schemeClr val="tx1"/>
              </a:solidFill>
              <a:latin typeface="Roboto" pitchFamily="2" charset="0"/>
              <a:ea typeface="Roboto" pitchFamily="2" charset="0"/>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tr-TR" altLang="tr-TR" sz="1000" b="1" i="1" dirty="0">
                <a:latin typeface="Roboto" pitchFamily="2" charset="0"/>
                <a:ea typeface="Roboto" pitchFamily="2" charset="0"/>
              </a:rPr>
              <a:t>Slayt animasyonu tıklayınca başlar, sessizdir.</a:t>
            </a:r>
            <a:endParaRPr lang="tr-TR" sz="1000" kern="1200" dirty="0">
              <a:solidFill>
                <a:schemeClr val="tx1"/>
              </a:solidFill>
              <a:latin typeface="Roboto" pitchFamily="2" charset="0"/>
              <a:ea typeface="Roboto" pitchFamily="2" charset="0"/>
              <a:cs typeface="+mn-cs"/>
            </a:endParaRPr>
          </a:p>
          <a:p>
            <a:pPr eaLnBrk="1" hangingPunct="1">
              <a:lnSpc>
                <a:spcPct val="90000"/>
              </a:lnSpc>
              <a:spcBef>
                <a:spcPct val="0"/>
              </a:spcBef>
              <a:spcAft>
                <a:spcPts val="600"/>
              </a:spcAft>
            </a:pPr>
            <a:endParaRPr lang="tr-TR" sz="1000" kern="1200" dirty="0">
              <a:solidFill>
                <a:schemeClr val="tx1"/>
              </a:solidFill>
              <a:latin typeface="Roboto" pitchFamily="2" charset="0"/>
              <a:ea typeface="Roboto" pitchFamily="2" charset="0"/>
              <a:cs typeface="+mn-cs"/>
            </a:endParaRPr>
          </a:p>
          <a:p>
            <a:pPr>
              <a:lnSpc>
                <a:spcPct val="90000"/>
              </a:lnSpc>
              <a:spcBef>
                <a:spcPct val="0"/>
              </a:spcBef>
              <a:spcAft>
                <a:spcPts val="600"/>
              </a:spcAft>
            </a:pPr>
            <a:r>
              <a:rPr lang="tr-TR" sz="1000" dirty="0">
                <a:latin typeface="Roboto" pitchFamily="2" charset="0"/>
                <a:ea typeface="Roboto" pitchFamily="2" charset="0"/>
              </a:rPr>
              <a:t>Öncelikle depremin yani sarsıntı sırasında nasıl davranmanız gerektiğinden söz edelim.</a:t>
            </a:r>
          </a:p>
          <a:p>
            <a:pPr>
              <a:lnSpc>
                <a:spcPct val="90000"/>
              </a:lnSpc>
              <a:spcBef>
                <a:spcPct val="0"/>
              </a:spcBef>
              <a:spcAft>
                <a:spcPts val="600"/>
              </a:spcAft>
            </a:pPr>
            <a:r>
              <a:rPr lang="tr-TR" sz="1000" dirty="0">
                <a:latin typeface="Roboto" pitchFamily="2" charset="0"/>
                <a:ea typeface="Roboto" pitchFamily="2" charset="0"/>
              </a:rPr>
              <a:t>Deprem süresince kendimizi korumak için ne yapacağımızı önceden planlamalıyız. </a:t>
            </a:r>
          </a:p>
          <a:p>
            <a:pPr lvl="0">
              <a:lnSpc>
                <a:spcPct val="90000"/>
              </a:lnSpc>
              <a:spcBef>
                <a:spcPct val="0"/>
              </a:spcBef>
              <a:spcAft>
                <a:spcPts val="600"/>
              </a:spcAft>
              <a:defRPr/>
            </a:pPr>
            <a:r>
              <a:rPr lang="tr-TR" sz="1000" b="1" u="sng" dirty="0">
                <a:solidFill>
                  <a:schemeClr val="tx2"/>
                </a:solidFill>
                <a:latin typeface="Roboto" pitchFamily="2" charset="0"/>
                <a:ea typeface="Roboto" pitchFamily="2" charset="0"/>
              </a:rPr>
              <a:t>Tıklayın;</a:t>
            </a:r>
          </a:p>
          <a:p>
            <a:pPr algn="just">
              <a:lnSpc>
                <a:spcPct val="90000"/>
              </a:lnSpc>
              <a:spcBef>
                <a:spcPct val="0"/>
              </a:spcBef>
              <a:spcAft>
                <a:spcPts val="600"/>
              </a:spcAft>
            </a:pPr>
            <a:r>
              <a:rPr lang="tr-TR" sz="1000" dirty="0">
                <a:latin typeface="Roboto" pitchFamily="2" charset="0"/>
                <a:ea typeface="Roboto" pitchFamily="2" charset="0"/>
              </a:rPr>
              <a:t>Sarsıntı başlar başlamaz ilk yapmamız gereken </a:t>
            </a:r>
            <a:r>
              <a:rPr lang="tr-TR" sz="1000" b="1" dirty="0">
                <a:latin typeface="Roboto" pitchFamily="2" charset="0"/>
                <a:ea typeface="Roboto" pitchFamily="2" charset="0"/>
              </a:rPr>
              <a:t>paniğe kapılmamaktır. </a:t>
            </a:r>
            <a:r>
              <a:rPr lang="tr-TR" sz="1000" dirty="0">
                <a:latin typeface="Roboto" pitchFamily="2" charset="0"/>
                <a:ea typeface="Roboto" pitchFamily="2" charset="0"/>
              </a:rPr>
              <a:t>İnsanlar deprem sırasında genellikle paniğe kapılıp, donup kalmakta ya da bilinçsizce kaçışmaktadır. Paniğe kapılmamak için deprem öncesi, sırası ve sonrasında yapılması ve yapılmaması gerekenleri öğrenmeli ve uygulamalıyız.</a:t>
            </a:r>
          </a:p>
          <a:p>
            <a:pPr lvl="0">
              <a:lnSpc>
                <a:spcPct val="90000"/>
              </a:lnSpc>
              <a:spcBef>
                <a:spcPct val="0"/>
              </a:spcBef>
              <a:spcAft>
                <a:spcPts val="600"/>
              </a:spcAft>
              <a:defRPr/>
            </a:pPr>
            <a:r>
              <a:rPr lang="tr-TR" sz="1000" b="1" u="sng" dirty="0">
                <a:solidFill>
                  <a:schemeClr val="tx2"/>
                </a:solidFill>
                <a:latin typeface="Roboto" pitchFamily="2" charset="0"/>
                <a:ea typeface="Roboto" pitchFamily="2" charset="0"/>
              </a:rPr>
              <a:t>Tıklayın;</a:t>
            </a:r>
          </a:p>
          <a:p>
            <a:pPr algn="just">
              <a:lnSpc>
                <a:spcPct val="90000"/>
              </a:lnSpc>
              <a:spcBef>
                <a:spcPct val="0"/>
              </a:spcBef>
              <a:spcAft>
                <a:spcPts val="600"/>
              </a:spcAft>
            </a:pPr>
            <a:r>
              <a:rPr lang="tr-TR" sz="1000" dirty="0">
                <a:latin typeface="Roboto" pitchFamily="2" charset="0"/>
                <a:ea typeface="Roboto" pitchFamily="2" charset="0"/>
              </a:rPr>
              <a:t>Eğer bina içerisindeysek depremi hissettiğimizde ayakta durmamalı, oradan oraya koşmanın, balkon ve merdivenlere yönelmenin asansöre binmenin ve pencere ve balkonlardan atlamanın size zarar vereceğini bilmelisiniz.</a:t>
            </a:r>
          </a:p>
          <a:p>
            <a:pPr>
              <a:lnSpc>
                <a:spcPct val="90000"/>
              </a:lnSpc>
              <a:spcBef>
                <a:spcPct val="0"/>
              </a:spcBef>
              <a:spcAft>
                <a:spcPts val="600"/>
              </a:spcAft>
            </a:pPr>
            <a:r>
              <a:rPr lang="tr-TR" sz="1000" dirty="0">
                <a:latin typeface="Roboto" pitchFamily="2" charset="0"/>
                <a:ea typeface="Roboto" pitchFamily="2" charset="0"/>
              </a:rPr>
              <a:t>Peki deprem sırasında ne yapmamız gerekir bileniniz var mı?</a:t>
            </a:r>
          </a:p>
          <a:p>
            <a:pPr>
              <a:lnSpc>
                <a:spcPct val="90000"/>
              </a:lnSpc>
              <a:spcBef>
                <a:spcPct val="0"/>
              </a:spcBef>
              <a:spcAft>
                <a:spcPts val="600"/>
              </a:spcAft>
            </a:pPr>
            <a:endParaRPr lang="tr-TR" sz="1000" b="1" dirty="0">
              <a:latin typeface="Roboto" pitchFamily="2" charset="0"/>
              <a:ea typeface="Roboto" pitchFamily="2" charset="0"/>
            </a:endParaRPr>
          </a:p>
          <a:p>
            <a:pPr algn="just">
              <a:lnSpc>
                <a:spcPct val="90000"/>
              </a:lnSpc>
              <a:spcBef>
                <a:spcPct val="0"/>
              </a:spcBef>
              <a:spcAft>
                <a:spcPts val="600"/>
              </a:spcAft>
            </a:pPr>
            <a:r>
              <a:rPr lang="tr-TR" sz="1000" b="1" dirty="0">
                <a:solidFill>
                  <a:srgbClr val="203864"/>
                </a:solidFill>
                <a:latin typeface="Roboto" pitchFamily="2" charset="0"/>
                <a:ea typeface="Roboto" pitchFamily="2" charset="0"/>
              </a:rPr>
              <a:t>Eğitmen Notu: </a:t>
            </a:r>
            <a:r>
              <a:rPr lang="tr-TR" sz="1000" dirty="0">
                <a:solidFill>
                  <a:srgbClr val="203864"/>
                </a:solidFill>
                <a:latin typeface="Roboto" pitchFamily="2" charset="0"/>
                <a:ea typeface="Roboto" pitchFamily="2" charset="0"/>
              </a:rPr>
              <a:t>Katılımcılar arasında ÇÖK-KAPAN-TUTUN hareketini bildiğini belirten varsa uygulamasını isteyebilir ve davranışının düzeltmeye ihtiyacı varsa düzelterek, kişi üzerinde de bir sonraki </a:t>
            </a:r>
            <a:r>
              <a:rPr lang="tr-TR" sz="1000" dirty="0" err="1">
                <a:solidFill>
                  <a:srgbClr val="203864"/>
                </a:solidFill>
                <a:latin typeface="Roboto" pitchFamily="2" charset="0"/>
                <a:ea typeface="Roboto" pitchFamily="2" charset="0"/>
              </a:rPr>
              <a:t>slaytın</a:t>
            </a:r>
            <a:r>
              <a:rPr lang="tr-TR" sz="1000" dirty="0">
                <a:solidFill>
                  <a:srgbClr val="203864"/>
                </a:solidFill>
                <a:latin typeface="Roboto" pitchFamily="2" charset="0"/>
                <a:ea typeface="Roboto" pitchFamily="2" charset="0"/>
              </a:rPr>
              <a:t> anlatımına geçebilirsiniz.</a:t>
            </a:r>
          </a:p>
          <a:p>
            <a:pPr lvl="0" algn="just">
              <a:spcAft>
                <a:spcPts val="600"/>
              </a:spcAft>
              <a:defRPr/>
            </a:pPr>
            <a:endParaRPr lang="tr-TR" sz="1000" b="1" u="sng" dirty="0">
              <a:solidFill>
                <a:schemeClr val="tx2"/>
              </a:solidFill>
              <a:latin typeface="Roboto" pitchFamily="2" charset="0"/>
              <a:ea typeface="Roboto" pitchFamily="2" charset="0"/>
            </a:endParaRPr>
          </a:p>
          <a:p>
            <a:pPr lvl="0" algn="just">
              <a:spcAft>
                <a:spcPts val="600"/>
              </a:spcAft>
              <a:defRPr/>
            </a:pPr>
            <a:r>
              <a:rPr lang="tr-TR" sz="1000" b="1" u="sng" dirty="0">
                <a:solidFill>
                  <a:schemeClr val="tx2"/>
                </a:solidFill>
                <a:latin typeface="Roboto" pitchFamily="2" charset="0"/>
                <a:ea typeface="Roboto" pitchFamily="2" charset="0"/>
              </a:rPr>
              <a:t>Tıklayın;</a:t>
            </a:r>
          </a:p>
          <a:p>
            <a:pPr algn="just">
              <a:lnSpc>
                <a:spcPct val="80000"/>
              </a:lnSpc>
              <a:spcBef>
                <a:spcPct val="0"/>
              </a:spcBef>
              <a:spcAft>
                <a:spcPts val="600"/>
              </a:spcAft>
              <a:defRPr/>
            </a:pPr>
            <a:r>
              <a:rPr lang="tr-TR" sz="1000" dirty="0">
                <a:latin typeface="Roboto" pitchFamily="2" charset="0"/>
                <a:ea typeface="Roboto" pitchFamily="2" charset="0"/>
              </a:rPr>
              <a:t>Bir deprem anında; </a:t>
            </a:r>
          </a:p>
          <a:p>
            <a:pPr algn="just">
              <a:lnSpc>
                <a:spcPct val="80000"/>
              </a:lnSpc>
              <a:spcBef>
                <a:spcPct val="0"/>
              </a:spcBef>
              <a:spcAft>
                <a:spcPts val="600"/>
              </a:spcAft>
              <a:defRPr/>
            </a:pPr>
            <a:r>
              <a:rPr lang="tr-TR" sz="1000" b="1" dirty="0" err="1">
                <a:latin typeface="Roboto" pitchFamily="2" charset="0"/>
                <a:ea typeface="Roboto" pitchFamily="2" charset="0"/>
              </a:rPr>
              <a:t>ÇÖK</a:t>
            </a:r>
            <a:r>
              <a:rPr lang="tr-TR" sz="1000" dirty="0" err="1">
                <a:latin typeface="Roboto" pitchFamily="2" charset="0"/>
                <a:ea typeface="Roboto" pitchFamily="2" charset="0"/>
              </a:rPr>
              <a:t>üp</a:t>
            </a:r>
            <a:r>
              <a:rPr lang="tr-TR" sz="1000" dirty="0">
                <a:latin typeface="Roboto" pitchFamily="2" charset="0"/>
                <a:ea typeface="Roboto" pitchFamily="2" charset="0"/>
              </a:rPr>
              <a:t> sağlam bir nesnenin  yanında durun. </a:t>
            </a:r>
          </a:p>
          <a:p>
            <a:pPr lvl="0" algn="just">
              <a:lnSpc>
                <a:spcPct val="80000"/>
              </a:lnSpc>
              <a:spcBef>
                <a:spcPct val="0"/>
              </a:spcBef>
              <a:spcAft>
                <a:spcPts val="600"/>
              </a:spcAft>
              <a:defRPr/>
            </a:pPr>
            <a:r>
              <a:rPr lang="tr-TR" sz="1000" b="1" u="sng" dirty="0">
                <a:solidFill>
                  <a:schemeClr val="tx2"/>
                </a:solidFill>
                <a:latin typeface="Roboto" pitchFamily="2" charset="0"/>
                <a:ea typeface="Roboto" pitchFamily="2" charset="0"/>
              </a:rPr>
              <a:t>Tıklayın;</a:t>
            </a:r>
          </a:p>
          <a:p>
            <a:pPr algn="just">
              <a:lnSpc>
                <a:spcPct val="80000"/>
              </a:lnSpc>
              <a:spcBef>
                <a:spcPct val="0"/>
              </a:spcBef>
              <a:spcAft>
                <a:spcPts val="600"/>
              </a:spcAft>
              <a:defRPr/>
            </a:pPr>
            <a:r>
              <a:rPr lang="tr-TR" sz="1000" dirty="0">
                <a:latin typeface="Roboto" pitchFamily="2" charset="0"/>
                <a:ea typeface="Roboto" pitchFamily="2" charset="0"/>
              </a:rPr>
              <a:t>Özellikle sırtınız pencerelere dönük bir şekilde </a:t>
            </a:r>
            <a:r>
              <a:rPr lang="tr-TR" sz="1000" b="1" dirty="0" err="1">
                <a:latin typeface="Roboto" pitchFamily="2" charset="0"/>
                <a:ea typeface="Roboto" pitchFamily="2" charset="0"/>
              </a:rPr>
              <a:t>KAPAN</a:t>
            </a:r>
            <a:r>
              <a:rPr lang="tr-TR" sz="1000" dirty="0" err="1">
                <a:latin typeface="Roboto" pitchFamily="2" charset="0"/>
                <a:ea typeface="Roboto" pitchFamily="2" charset="0"/>
              </a:rPr>
              <a:t>ıp</a:t>
            </a:r>
            <a:r>
              <a:rPr lang="tr-TR" sz="1000" dirty="0">
                <a:latin typeface="Roboto" pitchFamily="2" charset="0"/>
                <a:ea typeface="Roboto" pitchFamily="2" charset="0"/>
              </a:rPr>
              <a:t> başınızı ve ensenizi düşen cisimlerden koruyun. </a:t>
            </a:r>
          </a:p>
          <a:p>
            <a:pPr lvl="0" algn="just">
              <a:lnSpc>
                <a:spcPct val="80000"/>
              </a:lnSpc>
              <a:spcBef>
                <a:spcPct val="0"/>
              </a:spcBef>
              <a:spcAft>
                <a:spcPts val="600"/>
              </a:spcAft>
              <a:defRPr/>
            </a:pPr>
            <a:r>
              <a:rPr lang="tr-TR" sz="1000" b="1" u="sng" dirty="0">
                <a:solidFill>
                  <a:schemeClr val="tx2"/>
                </a:solidFill>
                <a:latin typeface="Roboto" pitchFamily="2" charset="0"/>
                <a:ea typeface="Roboto" pitchFamily="2" charset="0"/>
              </a:rPr>
              <a:t>Tıklayın;</a:t>
            </a:r>
          </a:p>
          <a:p>
            <a:pPr algn="just">
              <a:lnSpc>
                <a:spcPct val="80000"/>
              </a:lnSpc>
              <a:spcBef>
                <a:spcPct val="0"/>
              </a:spcBef>
              <a:spcAft>
                <a:spcPts val="600"/>
              </a:spcAft>
              <a:defRPr/>
            </a:pPr>
            <a:r>
              <a:rPr lang="tr-TR" sz="1000" dirty="0">
                <a:latin typeface="Roboto" pitchFamily="2" charset="0"/>
                <a:ea typeface="Roboto" pitchFamily="2" charset="0"/>
              </a:rPr>
              <a:t>Sarsıntı sona erene kadar sallanan nesneyle beraber hareket edebilmek için </a:t>
            </a:r>
            <a:r>
              <a:rPr lang="tr-TR" sz="1000" b="1" dirty="0" err="1">
                <a:latin typeface="Roboto" pitchFamily="2" charset="0"/>
                <a:ea typeface="Roboto" pitchFamily="2" charset="0"/>
              </a:rPr>
              <a:t>TUTUN</a:t>
            </a:r>
            <a:r>
              <a:rPr lang="tr-TR" sz="1000" dirty="0" err="1">
                <a:latin typeface="Roboto" pitchFamily="2" charset="0"/>
                <a:ea typeface="Roboto" pitchFamily="2" charset="0"/>
              </a:rPr>
              <a:t>un</a:t>
            </a:r>
            <a:r>
              <a:rPr lang="tr-TR" sz="1000" dirty="0">
                <a:latin typeface="Roboto" pitchFamily="2" charset="0"/>
                <a:ea typeface="Roboto" pitchFamily="2" charset="0"/>
              </a:rPr>
              <a:t>. Bu sırada diğer kolunuzun üzerine yüzünüzü koyarak uçuşan cisimlerden gözlerinizi ve yüzünüzü koruyun.</a:t>
            </a:r>
          </a:p>
          <a:p>
            <a:pPr algn="just">
              <a:lnSpc>
                <a:spcPct val="80000"/>
              </a:lnSpc>
              <a:spcBef>
                <a:spcPct val="0"/>
              </a:spcBef>
              <a:spcAft>
                <a:spcPts val="600"/>
              </a:spcAft>
              <a:defRPr/>
            </a:pPr>
            <a:r>
              <a:rPr lang="tr-TR" sz="1000" dirty="0">
                <a:latin typeface="Roboto" pitchFamily="2" charset="0"/>
                <a:ea typeface="Roboto" pitchFamily="2" charset="0"/>
              </a:rPr>
              <a:t>Eğer deprem anında </a:t>
            </a:r>
            <a:r>
              <a:rPr lang="tr-TR" sz="1000" b="1" dirty="0">
                <a:latin typeface="Roboto" pitchFamily="2" charset="0"/>
                <a:ea typeface="Roboto" pitchFamily="2" charset="0"/>
              </a:rPr>
              <a:t>mutfaktaysanız ve yanan bir ocak varsa; </a:t>
            </a:r>
            <a:r>
              <a:rPr lang="tr-TR" sz="1000" dirty="0">
                <a:latin typeface="Roboto" pitchFamily="2" charset="0"/>
                <a:ea typeface="Roboto" pitchFamily="2" charset="0"/>
              </a:rPr>
              <a:t>Sarsıntı hissedilir hissedilmez önce ocaklardaki ateşi ve gazı kapatın sonra ÇÖK-KAPAN-TUTUN hareketini yapın. Eğer deprem anında </a:t>
            </a:r>
            <a:r>
              <a:rPr lang="tr-TR" sz="1000" b="1" dirty="0">
                <a:latin typeface="Roboto" pitchFamily="2" charset="0"/>
                <a:ea typeface="Roboto" pitchFamily="2" charset="0"/>
              </a:rPr>
              <a:t>mutfakta değilseniz ancak yanan bir ocak varsa;</a:t>
            </a:r>
            <a:r>
              <a:rPr lang="tr-TR" sz="1000" dirty="0">
                <a:latin typeface="Roboto" pitchFamily="2" charset="0"/>
                <a:ea typeface="Roboto" pitchFamily="2" charset="0"/>
              </a:rPr>
              <a:t> sarsıntı hissedilir hissedilmez önce ÇÖK-KAPAN-TUTUN pozisyonunu alın, sarsıntı geçtikten sonra ocaklardaki ateşi ve gazı kapatın.  </a:t>
            </a:r>
          </a:p>
          <a:p>
            <a:pPr algn="just">
              <a:lnSpc>
                <a:spcPct val="80000"/>
              </a:lnSpc>
              <a:spcBef>
                <a:spcPct val="0"/>
              </a:spcBef>
              <a:spcAft>
                <a:spcPts val="600"/>
              </a:spcAft>
              <a:defRPr/>
            </a:pPr>
            <a:r>
              <a:rPr lang="tr-TR" sz="1000" dirty="0">
                <a:latin typeface="Roboto" pitchFamily="2" charset="0"/>
                <a:ea typeface="Roboto" pitchFamily="2" charset="0"/>
              </a:rPr>
              <a:t>Bir acil durum ya da afet sırasında bulunduğunuz yerde </a:t>
            </a:r>
            <a:r>
              <a:rPr lang="tr-TR" sz="1000" b="1" dirty="0">
                <a:latin typeface="Roboto" pitchFamily="2" charset="0"/>
                <a:ea typeface="Roboto" pitchFamily="2" charset="0"/>
              </a:rPr>
              <a:t>en uygun ÇÖK-KAPAN-TUTUN pozisyonunu alarak hedef küçültün. Tehlike geçinceye kadar aynı pozisyonda kalın.</a:t>
            </a:r>
          </a:p>
          <a:p>
            <a:pPr algn="just">
              <a:lnSpc>
                <a:spcPct val="80000"/>
              </a:lnSpc>
              <a:spcBef>
                <a:spcPct val="0"/>
              </a:spcBef>
              <a:spcAft>
                <a:spcPts val="600"/>
              </a:spcAft>
              <a:defRPr/>
            </a:pPr>
            <a:r>
              <a:rPr lang="tr-TR" sz="1000" b="1" dirty="0">
                <a:latin typeface="Roboto" pitchFamily="2" charset="0"/>
                <a:ea typeface="Roboto" pitchFamily="2" charset="0"/>
              </a:rPr>
              <a:t>Deprem anında doğru davranış şeklini hatırlayabilmek ve uygulayabilmek için mutlaka ve sürekli olarak tatbikat yapılması gerekir. Her artçı depremde de ÇÖK-KAPAN-TUTUN pozisyonunu almayı ihmal etmeyin.</a:t>
            </a:r>
            <a:r>
              <a:rPr lang="tr-TR" sz="1000" dirty="0">
                <a:latin typeface="Roboto" pitchFamily="2" charset="0"/>
                <a:ea typeface="Roboto" pitchFamily="2" charset="0"/>
              </a:rPr>
              <a:t> </a:t>
            </a:r>
          </a:p>
          <a:p>
            <a:pPr algn="just">
              <a:lnSpc>
                <a:spcPct val="80000"/>
              </a:lnSpc>
              <a:spcBef>
                <a:spcPct val="0"/>
              </a:spcBef>
              <a:spcAft>
                <a:spcPts val="600"/>
              </a:spcAft>
              <a:defRPr/>
            </a:pPr>
            <a:endParaRPr lang="tr-TR" sz="1000" dirty="0">
              <a:latin typeface="Roboto" pitchFamily="2" charset="0"/>
              <a:ea typeface="Roboto" pitchFamily="2" charset="0"/>
            </a:endParaRPr>
          </a:p>
          <a:p>
            <a:pPr algn="just">
              <a:lnSpc>
                <a:spcPct val="80000"/>
              </a:lnSpc>
              <a:spcBef>
                <a:spcPct val="0"/>
              </a:spcBef>
              <a:spcAft>
                <a:spcPts val="600"/>
              </a:spcAft>
              <a:defRPr/>
            </a:pPr>
            <a:r>
              <a:rPr lang="tr-TR" sz="1000" dirty="0">
                <a:latin typeface="Roboto" pitchFamily="2" charset="0"/>
                <a:ea typeface="Roboto" pitchFamily="2" charset="0"/>
              </a:rPr>
              <a:t>Şimdi hep beraber yapalım!, (</a:t>
            </a:r>
            <a:r>
              <a:rPr lang="tr-TR" sz="1000" dirty="0">
                <a:solidFill>
                  <a:srgbClr val="000000"/>
                </a:solidFill>
                <a:latin typeface="Roboto" pitchFamily="2" charset="0"/>
                <a:ea typeface="Roboto" pitchFamily="2" charset="0"/>
              </a:rPr>
              <a:t>Eğitmen </a:t>
            </a:r>
            <a:r>
              <a:rPr lang="tr-TR" sz="1000" b="1" dirty="0">
                <a:solidFill>
                  <a:srgbClr val="000000"/>
                </a:solidFill>
                <a:latin typeface="Roboto" pitchFamily="2" charset="0"/>
                <a:ea typeface="Roboto" pitchFamily="2" charset="0"/>
              </a:rPr>
              <a:t>“DEPREM!!!” </a:t>
            </a:r>
            <a:r>
              <a:rPr lang="tr-TR" sz="1000" dirty="0">
                <a:solidFill>
                  <a:srgbClr val="000000"/>
                </a:solidFill>
                <a:latin typeface="Roboto" pitchFamily="2" charset="0"/>
                <a:ea typeface="Roboto" pitchFamily="2" charset="0"/>
              </a:rPr>
              <a:t>diye bağırarak katılımcıların çök-kapan-tutun hareketini yapmalarını sağlar ve herkes tekrar yerine oturduktan sonra devam eder</a:t>
            </a:r>
            <a:r>
              <a:rPr lang="tr-TR" sz="1000" dirty="0">
                <a:latin typeface="Roboto" pitchFamily="2" charset="0"/>
                <a:ea typeface="Roboto" pitchFamily="2" charset="0"/>
              </a:rPr>
              <a:t>)</a:t>
            </a:r>
          </a:p>
          <a:p>
            <a:pPr>
              <a:lnSpc>
                <a:spcPct val="80000"/>
              </a:lnSpc>
              <a:spcBef>
                <a:spcPct val="0"/>
              </a:spcBef>
              <a:spcAft>
                <a:spcPts val="600"/>
              </a:spcAft>
              <a:defRPr/>
            </a:pPr>
            <a:endParaRPr lang="tr-TR" sz="1000" b="1" dirty="0">
              <a:latin typeface="Roboto" pitchFamily="2" charset="0"/>
              <a:ea typeface="Roboto" pitchFamily="2" charset="0"/>
            </a:endParaRPr>
          </a:p>
          <a:p>
            <a:pPr>
              <a:lnSpc>
                <a:spcPct val="80000"/>
              </a:lnSpc>
              <a:spcBef>
                <a:spcPct val="0"/>
              </a:spcBef>
              <a:spcAft>
                <a:spcPts val="600"/>
              </a:spcAft>
              <a:defRPr/>
            </a:pPr>
            <a:r>
              <a:rPr lang="tr-TR" sz="1000" b="1" dirty="0">
                <a:solidFill>
                  <a:schemeClr val="tx2"/>
                </a:solidFill>
                <a:latin typeface="Roboto" pitchFamily="2" charset="0"/>
                <a:ea typeface="Roboto" pitchFamily="2" charset="0"/>
              </a:rPr>
              <a:t>Eğitmen Notu: </a:t>
            </a:r>
          </a:p>
          <a:p>
            <a:pPr lvl="0">
              <a:lnSpc>
                <a:spcPct val="80000"/>
              </a:lnSpc>
              <a:spcBef>
                <a:spcPct val="0"/>
              </a:spcBef>
              <a:spcAft>
                <a:spcPts val="600"/>
              </a:spcAft>
              <a:defRPr/>
            </a:pPr>
            <a:r>
              <a:rPr lang="tr-TR" sz="1000" b="1" dirty="0">
                <a:solidFill>
                  <a:schemeClr val="tx2"/>
                </a:solidFill>
                <a:latin typeface="Roboto" pitchFamily="2" charset="0"/>
                <a:ea typeface="Roboto" pitchFamily="2" charset="0"/>
              </a:rPr>
              <a:t>Uygulama: </a:t>
            </a:r>
            <a:r>
              <a:rPr lang="tr-TR" sz="1000" dirty="0">
                <a:solidFill>
                  <a:schemeClr val="tx2"/>
                </a:solidFill>
                <a:latin typeface="Roboto" pitchFamily="2" charset="0"/>
                <a:ea typeface="Roboto" pitchFamily="2" charset="0"/>
              </a:rPr>
              <a:t>Katılımcılara ÇÖK-KAPAN-TUTUN Pozisyonu anlatılırken eğitmen bunu uygulamalı şekilde göstermelidir. </a:t>
            </a:r>
          </a:p>
          <a:p>
            <a:pPr lvl="0">
              <a:lnSpc>
                <a:spcPct val="80000"/>
              </a:lnSpc>
              <a:spcBef>
                <a:spcPct val="0"/>
              </a:spcBef>
              <a:spcAft>
                <a:spcPts val="600"/>
              </a:spcAft>
              <a:defRPr/>
            </a:pPr>
            <a:r>
              <a:rPr lang="tr-TR" sz="1000" dirty="0">
                <a:solidFill>
                  <a:schemeClr val="tx2"/>
                </a:solidFill>
                <a:latin typeface="Roboto" pitchFamily="2" charset="0"/>
                <a:ea typeface="Roboto" pitchFamily="2" charset="0"/>
              </a:rPr>
              <a:t>Burada </a:t>
            </a:r>
            <a:r>
              <a:rPr lang="tr-TR" sz="1000" b="1" dirty="0" err="1">
                <a:solidFill>
                  <a:schemeClr val="tx2"/>
                </a:solidFill>
                <a:latin typeface="Roboto" pitchFamily="2" charset="0"/>
                <a:ea typeface="Roboto" pitchFamily="2" charset="0"/>
              </a:rPr>
              <a:t>ÇÖK</a:t>
            </a:r>
            <a:r>
              <a:rPr lang="tr-TR" sz="1000" dirty="0" err="1">
                <a:solidFill>
                  <a:schemeClr val="tx2"/>
                </a:solidFill>
                <a:latin typeface="Roboto" pitchFamily="2" charset="0"/>
                <a:ea typeface="Roboto" pitchFamily="2" charset="0"/>
              </a:rPr>
              <a:t>’me</a:t>
            </a:r>
            <a:r>
              <a:rPr lang="tr-TR" sz="1000" dirty="0">
                <a:solidFill>
                  <a:schemeClr val="tx2"/>
                </a:solidFill>
                <a:latin typeface="Roboto" pitchFamily="2" charset="0"/>
                <a:ea typeface="Roboto" pitchFamily="2" charset="0"/>
              </a:rPr>
              <a:t> iki diz yerde olacak şekilde uygulanmalı ve katılımcılara da özellikle dizlerini yere koymaları öğretilmelidir. Böylece savrulmalar azalacaktır. </a:t>
            </a:r>
          </a:p>
          <a:p>
            <a:pPr lvl="0">
              <a:lnSpc>
                <a:spcPct val="80000"/>
              </a:lnSpc>
              <a:spcBef>
                <a:spcPct val="0"/>
              </a:spcBef>
              <a:spcAft>
                <a:spcPts val="600"/>
              </a:spcAft>
              <a:defRPr/>
            </a:pPr>
            <a:r>
              <a:rPr lang="tr-TR" sz="1000" b="1" dirty="0" err="1">
                <a:solidFill>
                  <a:schemeClr val="tx2"/>
                </a:solidFill>
                <a:latin typeface="Roboto" pitchFamily="2" charset="0"/>
                <a:ea typeface="Roboto" pitchFamily="2" charset="0"/>
              </a:rPr>
              <a:t>KAPAN</a:t>
            </a:r>
            <a:r>
              <a:rPr lang="tr-TR" sz="1000" dirty="0" err="1">
                <a:solidFill>
                  <a:schemeClr val="tx2"/>
                </a:solidFill>
                <a:latin typeface="Roboto" pitchFamily="2" charset="0"/>
                <a:ea typeface="Roboto" pitchFamily="2" charset="0"/>
              </a:rPr>
              <a:t>’ırken</a:t>
            </a:r>
            <a:r>
              <a:rPr lang="tr-TR" sz="1000" dirty="0">
                <a:solidFill>
                  <a:schemeClr val="tx2"/>
                </a:solidFill>
                <a:latin typeface="Roboto" pitchFamily="2" charset="0"/>
                <a:ea typeface="Roboto" pitchFamily="2" charset="0"/>
              </a:rPr>
              <a:t> ise parmaklar birbirine kilitlenmemeli, bir el ensede bir el başta olacak şekilde uygulama gösterilmelidir. </a:t>
            </a:r>
          </a:p>
          <a:p>
            <a:pPr lvl="0">
              <a:lnSpc>
                <a:spcPct val="80000"/>
              </a:lnSpc>
              <a:spcBef>
                <a:spcPct val="0"/>
              </a:spcBef>
              <a:spcAft>
                <a:spcPts val="600"/>
              </a:spcAft>
              <a:defRPr/>
            </a:pPr>
            <a:r>
              <a:rPr lang="tr-TR" sz="1000" dirty="0">
                <a:solidFill>
                  <a:schemeClr val="tx2"/>
                </a:solidFill>
                <a:latin typeface="Roboto" pitchFamily="2" charset="0"/>
                <a:ea typeface="Roboto" pitchFamily="2" charset="0"/>
              </a:rPr>
              <a:t>Eğer  bir el ile sağlam bir masa, vb. nesne ayağına </a:t>
            </a:r>
            <a:r>
              <a:rPr lang="tr-TR" sz="1000" b="1" dirty="0" err="1">
                <a:solidFill>
                  <a:schemeClr val="tx2"/>
                </a:solidFill>
                <a:latin typeface="Roboto" pitchFamily="2" charset="0"/>
                <a:ea typeface="Roboto" pitchFamily="2" charset="0"/>
              </a:rPr>
              <a:t>TUTUN</a:t>
            </a:r>
            <a:r>
              <a:rPr lang="tr-TR" sz="1000" dirty="0" err="1">
                <a:solidFill>
                  <a:schemeClr val="tx2"/>
                </a:solidFill>
                <a:latin typeface="Roboto" pitchFamily="2" charset="0"/>
                <a:ea typeface="Roboto" pitchFamily="2" charset="0"/>
              </a:rPr>
              <a:t>’uyorsak</a:t>
            </a:r>
            <a:r>
              <a:rPr lang="tr-TR" sz="1000" dirty="0">
                <a:solidFill>
                  <a:schemeClr val="tx2"/>
                </a:solidFill>
                <a:latin typeface="Roboto" pitchFamily="2" charset="0"/>
                <a:ea typeface="Roboto" pitchFamily="2" charset="0"/>
              </a:rPr>
              <a:t> diğer elimiz ve kolumuzla da başımızı ve ensemizi nasıl koruduğumuz gösterilmelidir. </a:t>
            </a:r>
          </a:p>
          <a:p>
            <a:pPr marL="0" marR="0" lvl="0" indent="0" algn="l" defTabSz="914400" rtl="0" eaLnBrk="1" fontAlgn="auto" latinLnBrk="0" hangingPunct="1">
              <a:lnSpc>
                <a:spcPct val="80000"/>
              </a:lnSpc>
              <a:spcBef>
                <a:spcPct val="0"/>
              </a:spcBef>
              <a:spcAft>
                <a:spcPts val="300"/>
              </a:spcAft>
              <a:buClrTx/>
              <a:buSzTx/>
              <a:buFontTx/>
              <a:buNone/>
              <a:tabLst/>
              <a:defRPr/>
            </a:pPr>
            <a:endParaRPr lang="tr-TR" sz="900" b="1" i="1" u="sng" kern="1200" baseline="0" dirty="0">
              <a:solidFill>
                <a:schemeClr val="tx1"/>
              </a:solidFill>
              <a:latin typeface="Roboto" pitchFamily="2" charset="0"/>
              <a:ea typeface="Roboto" pitchFamily="2" charset="0"/>
              <a:cs typeface="+mn-cs"/>
            </a:endParaRPr>
          </a:p>
          <a:p>
            <a:pPr marL="0" marR="0" lvl="0" indent="0" algn="l" defTabSz="914400" rtl="0" eaLnBrk="1" fontAlgn="auto" latinLnBrk="0" hangingPunct="1">
              <a:lnSpc>
                <a:spcPct val="80000"/>
              </a:lnSpc>
              <a:spcBef>
                <a:spcPct val="0"/>
              </a:spcBef>
              <a:spcAft>
                <a:spcPts val="300"/>
              </a:spcAft>
              <a:buClrTx/>
              <a:buSzTx/>
              <a:buFontTx/>
              <a:buNone/>
              <a:tabLst/>
              <a:defRPr/>
            </a:pPr>
            <a:r>
              <a:rPr lang="tr-TR" sz="900" b="1" i="1" u="sng" kern="1200" baseline="0" dirty="0">
                <a:solidFill>
                  <a:schemeClr val="tx1"/>
                </a:solidFill>
                <a:latin typeface="Roboto" pitchFamily="2" charset="0"/>
                <a:ea typeface="Roboto" pitchFamily="2" charset="0"/>
                <a:cs typeface="+mn-cs"/>
              </a:rPr>
              <a:t>Bilgi Notu 1:</a:t>
            </a:r>
          </a:p>
          <a:p>
            <a:pPr eaLnBrk="1" hangingPunct="1">
              <a:lnSpc>
                <a:spcPct val="80000"/>
              </a:lnSpc>
              <a:spcBef>
                <a:spcPct val="0"/>
              </a:spcBef>
              <a:spcAft>
                <a:spcPts val="300"/>
              </a:spcAft>
              <a:defRPr/>
            </a:pPr>
            <a:r>
              <a:rPr lang="tr-TR" sz="900" b="1" i="1" kern="1200" dirty="0">
                <a:solidFill>
                  <a:schemeClr val="tx1"/>
                </a:solidFill>
                <a:latin typeface="Roboto" pitchFamily="2" charset="0"/>
                <a:ea typeface="Roboto" pitchFamily="2" charset="0"/>
                <a:cs typeface="+mn-cs"/>
              </a:rPr>
              <a:t>“Masanın yanında mı yoksa altında mı?</a:t>
            </a:r>
            <a:endParaRPr lang="tr-TR" sz="900" i="1" kern="1200" dirty="0">
              <a:solidFill>
                <a:schemeClr val="tx1"/>
              </a:solidFill>
              <a:latin typeface="Roboto" pitchFamily="2" charset="0"/>
              <a:ea typeface="Roboto" pitchFamily="2" charset="0"/>
              <a:cs typeface="+mn-cs"/>
            </a:endParaRPr>
          </a:p>
          <a:p>
            <a:pPr algn="just" eaLnBrk="1" hangingPunct="1">
              <a:lnSpc>
                <a:spcPct val="80000"/>
              </a:lnSpc>
              <a:spcBef>
                <a:spcPct val="0"/>
              </a:spcBef>
              <a:spcAft>
                <a:spcPts val="300"/>
              </a:spcAft>
              <a:defRPr/>
            </a:pPr>
            <a:r>
              <a:rPr lang="tr-TR" sz="900" i="1" kern="1200" dirty="0">
                <a:solidFill>
                  <a:schemeClr val="tx1"/>
                </a:solidFill>
                <a:latin typeface="Roboto" pitchFamily="2" charset="0"/>
                <a:ea typeface="Roboto" pitchFamily="2" charset="0"/>
                <a:cs typeface="+mn-cs"/>
              </a:rPr>
              <a:t>Eğer masa sağlam ayakları olan ağır bir mobilya ise altında da durulabilir. Ancak hafif ve kırılgan bir mobilya ise üzerine bir yük düşmesi durumunda sizi zarar görmekten koruyamayacağı için yanında durmayı tercih etmelisiniz. Etrafınızda  çok fazla dökülen, düşen, parçalanan nesne var ise bunlardan korunmak için sağlam masa altına geçmeyi tercih ediniz. Binanızın sağlam olduğundan eminseniz (test yaptırdınızsa, yapı</a:t>
            </a:r>
            <a:r>
              <a:rPr lang="tr-TR" sz="900" i="1" kern="1200" baseline="0" dirty="0">
                <a:solidFill>
                  <a:schemeClr val="tx1"/>
                </a:solidFill>
                <a:latin typeface="Roboto" pitchFamily="2" charset="0"/>
                <a:ea typeface="Roboto" pitchFamily="2" charset="0"/>
                <a:cs typeface="+mn-cs"/>
              </a:rPr>
              <a:t> kullanım izni varsa) masa altına girerek çevrenizdeki yapısal olmayan nesnelerin size çarpmasına engel olabilirsiniz.</a:t>
            </a:r>
          </a:p>
          <a:p>
            <a:pPr eaLnBrk="1" hangingPunct="1">
              <a:lnSpc>
                <a:spcPct val="80000"/>
              </a:lnSpc>
              <a:spcBef>
                <a:spcPct val="0"/>
              </a:spcBef>
              <a:spcAft>
                <a:spcPts val="300"/>
              </a:spcAft>
              <a:defRPr/>
            </a:pPr>
            <a:endParaRPr lang="tr-TR" sz="900" i="1" kern="1200" baseline="0" dirty="0">
              <a:solidFill>
                <a:schemeClr val="tx1"/>
              </a:solidFill>
              <a:latin typeface="Roboto" pitchFamily="2" charset="0"/>
              <a:ea typeface="Roboto" pitchFamily="2" charset="0"/>
              <a:cs typeface="+mn-cs"/>
            </a:endParaRPr>
          </a:p>
          <a:p>
            <a:pPr eaLnBrk="1" hangingPunct="1">
              <a:lnSpc>
                <a:spcPct val="80000"/>
              </a:lnSpc>
              <a:spcBef>
                <a:spcPct val="0"/>
              </a:spcBef>
              <a:spcAft>
                <a:spcPts val="300"/>
              </a:spcAft>
              <a:defRPr/>
            </a:pPr>
            <a:r>
              <a:rPr lang="tr-TR" sz="900" b="1" i="1" u="sng" kern="1200" baseline="0" dirty="0">
                <a:solidFill>
                  <a:schemeClr val="tx1"/>
                </a:solidFill>
                <a:latin typeface="Roboto" pitchFamily="2" charset="0"/>
                <a:ea typeface="Roboto" pitchFamily="2" charset="0"/>
                <a:cs typeface="+mn-cs"/>
              </a:rPr>
              <a:t>Bilgi Notu 2:</a:t>
            </a:r>
          </a:p>
          <a:p>
            <a:pPr>
              <a:spcAft>
                <a:spcPts val="300"/>
              </a:spcAft>
            </a:pPr>
            <a:r>
              <a:rPr lang="tr-TR" sz="900" i="1" kern="1200" dirty="0">
                <a:solidFill>
                  <a:schemeClr val="tx1"/>
                </a:solidFill>
                <a:latin typeface="Roboto" pitchFamily="2" charset="0"/>
                <a:ea typeface="Roboto" pitchFamily="2" charset="0"/>
                <a:cs typeface="+mn-cs"/>
              </a:rPr>
              <a:t>Deprem sırasında bulunduğunuz yere göre farklı davranış şekilleri uygulamanız gerekebilir. «Yat kapan tutun», «yat korun tutun», «çömel kapan tutun», «cenin pozisyonu» gibi pozisyonların hepsinde ortak</a:t>
            </a:r>
            <a:r>
              <a:rPr lang="tr-TR" sz="900" i="1" kern="1200" baseline="0" dirty="0">
                <a:solidFill>
                  <a:schemeClr val="tx1"/>
                </a:solidFill>
                <a:latin typeface="Roboto" pitchFamily="2" charset="0"/>
                <a:ea typeface="Roboto" pitchFamily="2" charset="0"/>
                <a:cs typeface="+mn-cs"/>
              </a:rPr>
              <a:t> yön hedef küçültmektir. </a:t>
            </a:r>
            <a:r>
              <a:rPr lang="tr-TR" sz="900" b="1" i="1" kern="1200" dirty="0">
                <a:solidFill>
                  <a:schemeClr val="tx1"/>
                </a:solidFill>
                <a:latin typeface="Roboto" pitchFamily="2" charset="0"/>
                <a:ea typeface="Roboto" pitchFamily="2" charset="0"/>
                <a:cs typeface="+mn-cs"/>
              </a:rPr>
              <a:t>Neden “çök-kapan-tutun</a:t>
            </a:r>
            <a:r>
              <a:rPr lang="tr-TR" sz="900" b="1" i="1" kern="1200" baseline="0" dirty="0">
                <a:solidFill>
                  <a:schemeClr val="tx1"/>
                </a:solidFill>
                <a:latin typeface="Roboto" pitchFamily="2" charset="0"/>
                <a:ea typeface="Roboto" pitchFamily="2" charset="0"/>
                <a:cs typeface="+mn-cs"/>
              </a:rPr>
              <a:t> öneriyorsunuz?” diye ısrar eden katılımcılar için: </a:t>
            </a:r>
            <a:r>
              <a:rPr lang="tr-TR" sz="900" i="1" kern="1200" dirty="0">
                <a:solidFill>
                  <a:schemeClr val="tx1"/>
                </a:solidFill>
                <a:latin typeface="Roboto" pitchFamily="2" charset="0"/>
                <a:ea typeface="Roboto" pitchFamily="2" charset="0"/>
                <a:cs typeface="+mn-cs"/>
              </a:rPr>
              <a:t>Hacim küçülttükten sonra nasıl durulması gerektiğinin çok da fark etmediğini, isterlerse cenin pozisyonu alarak da korunabileceklerini belirtiniz.</a:t>
            </a:r>
          </a:p>
          <a:p>
            <a:endParaRPr lang="tr-TR" sz="900" i="1" kern="1200" dirty="0">
              <a:solidFill>
                <a:schemeClr val="tx1"/>
              </a:solidFill>
              <a:latin typeface="Roboto" pitchFamily="2" charset="0"/>
              <a:ea typeface="Roboto" pitchFamily="2" charset="0"/>
              <a:cs typeface="+mn-cs"/>
            </a:endParaRPr>
          </a:p>
          <a:p>
            <a:endParaRPr lang="tr-TR" sz="1000" dirty="0">
              <a:latin typeface="Roboto" pitchFamily="2" charset="0"/>
              <a:ea typeface="Roboto" pitchFamily="2" charset="0"/>
            </a:endParaRPr>
          </a:p>
        </p:txBody>
      </p:sp>
      <p:sp>
        <p:nvSpPr>
          <p:cNvPr id="4" name="Slayt Numarası Yer Tutucusu 3"/>
          <p:cNvSpPr>
            <a:spLocks noGrp="1"/>
          </p:cNvSpPr>
          <p:nvPr>
            <p:ph type="sldNum" sz="quarter" idx="5"/>
          </p:nvPr>
        </p:nvSpPr>
        <p:spPr/>
        <p:txBody>
          <a:bodyPr/>
          <a:lstStyle/>
          <a:p>
            <a:fld id="{4998BAFA-7B26-44C2-9B69-5F7639683827}" type="slidenum">
              <a:rPr lang="tr-TR" smtClean="0"/>
              <a:t>13</a:t>
            </a:fld>
            <a:endParaRPr lang="tr-TR"/>
          </a:p>
        </p:txBody>
      </p:sp>
    </p:spTree>
    <p:extLst>
      <p:ext uri="{BB962C8B-B14F-4D97-AF65-F5344CB8AC3E}">
        <p14:creationId xmlns:p14="http://schemas.microsoft.com/office/powerpoint/2010/main" val="105668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eaLnBrk="1" hangingPunct="1">
              <a:lnSpc>
                <a:spcPct val="80000"/>
              </a:lnSpc>
              <a:spcBef>
                <a:spcPct val="0"/>
              </a:spcBef>
              <a:buFont typeface="Arial" pitchFamily="34" charset="0"/>
              <a:buNone/>
              <a:defRPr/>
            </a:pPr>
            <a:r>
              <a:rPr lang="tr-TR" sz="1000" b="1" kern="1200" dirty="0">
                <a:solidFill>
                  <a:schemeClr val="tx1"/>
                </a:solidFill>
                <a:latin typeface="Roboto" panose="02000000000000000000" pitchFamily="2" charset="0"/>
                <a:ea typeface="Roboto" panose="02000000000000000000" pitchFamily="2" charset="0"/>
              </a:rPr>
              <a:t>Önerilen Süre: 2</a:t>
            </a:r>
            <a:r>
              <a:rPr lang="tr-TR" sz="1000" b="1" kern="1200" baseline="0" dirty="0">
                <a:solidFill>
                  <a:schemeClr val="tx1"/>
                </a:solidFill>
                <a:latin typeface="Roboto" panose="02000000000000000000" pitchFamily="2" charset="0"/>
                <a:ea typeface="Roboto" panose="02000000000000000000" pitchFamily="2" charset="0"/>
              </a:rPr>
              <a:t> dk. </a:t>
            </a:r>
          </a:p>
          <a:p>
            <a:pPr marL="0" marR="0" lvl="0" indent="0" algn="just" defTabSz="914400" rtl="0" eaLnBrk="1" fontAlgn="auto" latinLnBrk="0" hangingPunct="1">
              <a:lnSpc>
                <a:spcPct val="90000"/>
              </a:lnSpc>
              <a:spcBef>
                <a:spcPct val="0"/>
              </a:spcBef>
              <a:spcAft>
                <a:spcPts val="600"/>
              </a:spcAft>
              <a:buClrTx/>
              <a:buSzTx/>
              <a:buFontTx/>
              <a:buNone/>
              <a:tabLst/>
              <a:defRPr/>
            </a:pPr>
            <a:r>
              <a:rPr lang="tr-TR" altLang="tr-TR" sz="1000" b="1" i="1" dirty="0">
                <a:latin typeface="Roboto" panose="02000000000000000000" pitchFamily="2" charset="0"/>
                <a:ea typeface="Roboto" panose="02000000000000000000" pitchFamily="2" charset="0"/>
              </a:rPr>
              <a:t>Slayt animasyonu tıklayınca başlar, sessizdir.</a:t>
            </a:r>
            <a:endParaRPr lang="tr-TR" altLang="tr-TR" sz="1000" i="1" dirty="0">
              <a:latin typeface="Roboto" panose="02000000000000000000" pitchFamily="2" charset="0"/>
              <a:ea typeface="Roboto" panose="02000000000000000000" pitchFamily="2" charset="0"/>
            </a:endParaRPr>
          </a:p>
          <a:p>
            <a:pPr algn="just"/>
            <a:endParaRPr lang="tr-TR" sz="1000" b="1" kern="1200" dirty="0">
              <a:solidFill>
                <a:schemeClr val="tx1"/>
              </a:solidFill>
              <a:latin typeface="Roboto" panose="02000000000000000000" pitchFamily="2" charset="0"/>
              <a:ea typeface="Roboto" panose="02000000000000000000" pitchFamily="2" charset="0"/>
            </a:endParaRPr>
          </a:p>
          <a:p>
            <a:pPr algn="just">
              <a:spcAft>
                <a:spcPts val="600"/>
              </a:spcAft>
            </a:pPr>
            <a:r>
              <a:rPr lang="tr-TR" sz="1000" kern="1200" dirty="0">
                <a:solidFill>
                  <a:schemeClr val="tx1"/>
                </a:solidFill>
                <a:latin typeface="Roboto" panose="02000000000000000000" pitchFamily="2" charset="0"/>
                <a:ea typeface="Roboto" panose="02000000000000000000" pitchFamily="2" charset="0"/>
              </a:rPr>
              <a:t>Deprem sırasında bulunduğunuz yere göre farklı davranış şekilleri uygulamanız gerekebilir.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b="1" u="sng" dirty="0">
                <a:solidFill>
                  <a:schemeClr val="tx2"/>
                </a:solidFill>
                <a:latin typeface="Roboto" panose="02000000000000000000" pitchFamily="2" charset="0"/>
                <a:ea typeface="Roboto" panose="02000000000000000000" pitchFamily="2" charset="0"/>
              </a:rPr>
              <a:t>Tıklayın;</a:t>
            </a:r>
          </a:p>
          <a:p>
            <a:pPr algn="just">
              <a:spcAft>
                <a:spcPts val="600"/>
              </a:spcAft>
            </a:pPr>
            <a:r>
              <a:rPr lang="tr-TR" sz="1000" b="1" dirty="0">
                <a:latin typeface="Roboto" panose="02000000000000000000" pitchFamily="2" charset="0"/>
                <a:ea typeface="Roboto" panose="02000000000000000000" pitchFamily="2" charset="0"/>
              </a:rPr>
              <a:t>Evler ve Ofisler</a:t>
            </a:r>
            <a:r>
              <a:rPr lang="tr-TR" sz="1000" dirty="0">
                <a:latin typeface="Roboto" panose="02000000000000000000" pitchFamily="2" charset="0"/>
                <a:ea typeface="Roboto" panose="02000000000000000000" pitchFamily="2" charset="0"/>
              </a:rPr>
              <a:t>: Deprem sırasında ev ve ofislerdeki davranışla ilgili genel yaklaşım; devrilebilecek ağır ve yüksek cisimlerden, kırılabilecek camlardan, ağır ayna, asılı bitki gibi düşerek zarar verebilecek cisimlerden uzak durmak ve tercihen daha önce belirlediğiniz emniyetli yerlerde “ÇÖK-KAPAN-TUTUN” hareketini yapmaktır.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dirty="0">
                <a:latin typeface="Roboto" panose="02000000000000000000" pitchFamily="2" charset="0"/>
                <a:ea typeface="Roboto" panose="02000000000000000000" pitchFamily="2" charset="0"/>
              </a:rPr>
              <a:t>Alışveriş merkezleri gibi kalabalık yerlerdeki önemli tehditlerden biri ilk anda oluşabilecek paniktir. Bulunduğunuz yerde kalın, panik halinde çıkışlara koşmayın. Üzerinize devrilebilecek raf vb. objeler ile devrilebilecek yüksek ve ağır cisimlerden uzak durun. Panik nedeniyle zarar görmeyeceğiniz bir yerdeyseniz “Çök – Kapan – Tutun”  hareketini yapabilirsiniz, aksi takdirde en azından başınızı kapayın, ya da bulduğunuz bir cisimle başınızı örterek düşebilecek sıva, cam gibi malzemelerden korunun. Sarsıntı sırasında yangın için bulunan otomatik su püskürtücülerin ve yangın alarmlarının devreye girebileceğini aklınızda tutun. Kesinlikle asansörleri kullanmayın.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b="1" u="sng" dirty="0">
                <a:solidFill>
                  <a:schemeClr val="tx2"/>
                </a:solidFill>
                <a:latin typeface="Roboto" panose="02000000000000000000" pitchFamily="2" charset="0"/>
                <a:ea typeface="Roboto" panose="02000000000000000000" pitchFamily="2" charset="0"/>
              </a:rPr>
              <a:t>Tıklayın;</a:t>
            </a:r>
          </a:p>
          <a:p>
            <a:pPr algn="just">
              <a:spcAft>
                <a:spcPts val="600"/>
              </a:spcAft>
            </a:pPr>
            <a:r>
              <a:rPr lang="tr-TR" sz="1000" b="1" dirty="0">
                <a:latin typeface="Roboto" panose="02000000000000000000" pitchFamily="2" charset="0"/>
                <a:ea typeface="Roboto" panose="02000000000000000000" pitchFamily="2" charset="0"/>
              </a:rPr>
              <a:t>Sinema, Tiyatro, Stadyum, Dini İbadet Yerleri:</a:t>
            </a:r>
            <a:r>
              <a:rPr lang="tr-TR" sz="1000" dirty="0">
                <a:latin typeface="Roboto" panose="02000000000000000000" pitchFamily="2" charset="0"/>
                <a:ea typeface="Roboto" panose="02000000000000000000" pitchFamily="2" charset="0"/>
              </a:rPr>
              <a:t> Bu gibi kalabalık yerlerdeki önemli tehditlerden biri, ilk anda oluşabilecek paniktir. Deprem olduğunu anladığınız anda ilk yapılacak şey bulunduğunuz yerde kalmak, sarsıntı boyunca çıkışlara gitmeye çalışmamaktır. Ezilme riskinin (paniğin) olmaması halinde koltuk/ sıra önlerinde “ÇÖK-KAPAN-TUTUN” hareketini yapabilirsiniz. Panik nedeniyle ezilme riskinin olduğunu fark ettiğinizde, bulunduğunuz yerde durarak/oturarak başınızı koruyun.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b="1" u="sng" dirty="0">
                <a:solidFill>
                  <a:schemeClr val="tx2"/>
                </a:solidFill>
                <a:latin typeface="Roboto" panose="02000000000000000000" pitchFamily="2" charset="0"/>
                <a:ea typeface="Roboto" panose="02000000000000000000" pitchFamily="2" charset="0"/>
              </a:rPr>
              <a:t>Tıklayın;</a:t>
            </a:r>
          </a:p>
          <a:p>
            <a:pPr algn="just">
              <a:spcAft>
                <a:spcPts val="600"/>
              </a:spcAft>
            </a:pPr>
            <a:r>
              <a:rPr lang="tr-TR" sz="1000" b="1" dirty="0">
                <a:latin typeface="Roboto" panose="02000000000000000000" pitchFamily="2" charset="0"/>
                <a:ea typeface="Roboto" panose="02000000000000000000" pitchFamily="2" charset="0"/>
              </a:rPr>
              <a:t>Açık Alanlar (Dış Mekanlar): </a:t>
            </a:r>
            <a:r>
              <a:rPr lang="tr-TR" sz="1000" dirty="0">
                <a:latin typeface="Roboto" panose="02000000000000000000" pitchFamily="2" charset="0"/>
                <a:ea typeface="Roboto" panose="02000000000000000000" pitchFamily="2" charset="0"/>
              </a:rPr>
              <a:t>Dışarıda iseniz, binalardan, ağaçlardan, üst geçitlerden, köprülerden, elektrik direklerinden ve tellerinden uzak durun. Kaldırım ve bina kenarında bulunmanız halinde, yukarıdan düşebilecek kiremit, cam, tabela, sıva, mozaik, saksı gibi malzemelerden uzak durmaya çalışın. Açık bir noktada yere “ÇÖK-KAPAN” hareketini yaparak yukarıdan düşebilecek cisimlere karşı başınızı koruyun.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b="1" u="sng" dirty="0">
                <a:solidFill>
                  <a:schemeClr val="tx2"/>
                </a:solidFill>
                <a:latin typeface="Roboto" panose="02000000000000000000" pitchFamily="2" charset="0"/>
                <a:ea typeface="Roboto" panose="02000000000000000000" pitchFamily="2" charset="0"/>
              </a:rPr>
              <a:t>Tıklayın;</a:t>
            </a:r>
          </a:p>
          <a:p>
            <a:pPr algn="just">
              <a:spcAft>
                <a:spcPts val="600"/>
              </a:spcAft>
            </a:pPr>
            <a:r>
              <a:rPr lang="tr-TR" sz="1000" b="1" dirty="0">
                <a:latin typeface="Roboto" panose="02000000000000000000" pitchFamily="2" charset="0"/>
                <a:ea typeface="Roboto" panose="02000000000000000000" pitchFamily="2" charset="0"/>
              </a:rPr>
              <a:t>Fiziksel Engelliler: </a:t>
            </a:r>
            <a:r>
              <a:rPr lang="tr-TR" sz="1000" dirty="0">
                <a:latin typeface="Roboto" panose="02000000000000000000" pitchFamily="2" charset="0"/>
                <a:ea typeface="Roboto" panose="02000000000000000000" pitchFamily="2" charset="0"/>
              </a:rPr>
              <a:t>Bu durumdaki davranış, fiziksel engelin seviyesi ile ilgilidir. Örneğin; kendi başınıza hızla tekerlekli sandalyenizden ayrılıp hızla emniyetli bir yerde “ÇÖK-KAPAN-TUTUN” hareketini yapabilecek, daha sonra da kendi başınıza tekerlekli sandalyenize çıkabilecekseniz bu hareket önerilir. Bazı fiziksel engeller kişinin bu hareketleri yapmasına izin vermeyebilir. Bu durumda emniyetli bir yerde tekerlekli sandalyenin tekerlekleri kilitlenmeli, baş ve boyun bölgesi korunarak sarsıntının bitmesi beklenmelidir.</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b="1" u="sng" dirty="0">
                <a:solidFill>
                  <a:schemeClr val="tx2"/>
                </a:solidFill>
                <a:latin typeface="Roboto" panose="02000000000000000000" pitchFamily="2" charset="0"/>
                <a:ea typeface="Roboto" panose="02000000000000000000" pitchFamily="2" charset="0"/>
              </a:rPr>
              <a:t>Tıklayın;</a:t>
            </a:r>
          </a:p>
          <a:p>
            <a:pPr algn="just">
              <a:spcAft>
                <a:spcPts val="600"/>
              </a:spcAft>
            </a:pPr>
            <a:r>
              <a:rPr lang="tr-TR" sz="1000" dirty="0">
                <a:latin typeface="Roboto" panose="02000000000000000000" pitchFamily="2" charset="0"/>
                <a:ea typeface="Roboto" panose="02000000000000000000" pitchFamily="2" charset="0"/>
              </a:rPr>
              <a:t>Ancak bazı özel koşullarda örneğin hastanede yatan bir hasta iseniz,  “ÇÖK-KAPAN-TUTUN” hareketini yapamayabilirsiniz. Böyle bir durumda size zarar verebilecek nesnelerden korunmak için yastık ile yüzünüzü kapatıp, sakin bir şekilde sarsıntının geçmesini bekleyin.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b="1" u="sng" dirty="0">
                <a:solidFill>
                  <a:schemeClr val="tx2"/>
                </a:solidFill>
                <a:latin typeface="Roboto" panose="02000000000000000000" pitchFamily="2" charset="0"/>
                <a:ea typeface="Roboto" panose="02000000000000000000" pitchFamily="2" charset="0"/>
              </a:rPr>
              <a:t>Tıklayın;</a:t>
            </a:r>
          </a:p>
          <a:p>
            <a:pPr algn="just">
              <a:spcAft>
                <a:spcPts val="600"/>
              </a:spcAft>
            </a:pPr>
            <a:r>
              <a:rPr lang="tr-TR" sz="1000" b="1" dirty="0">
                <a:latin typeface="Roboto" panose="02000000000000000000" pitchFamily="2" charset="0"/>
                <a:ea typeface="Roboto" panose="02000000000000000000" pitchFamily="2" charset="0"/>
              </a:rPr>
              <a:t>Araç Kullanırken: </a:t>
            </a:r>
            <a:r>
              <a:rPr lang="tr-TR" sz="1000" dirty="0">
                <a:latin typeface="Roboto" panose="02000000000000000000" pitchFamily="2" charset="0"/>
                <a:ea typeface="Roboto" panose="02000000000000000000" pitchFamily="2" charset="0"/>
              </a:rPr>
              <a:t>Yolda seyir halindeyseniz yavaşça ve dikkatli bir şekilde aracınızı yolun kenarına çekin ve durun. Elektrik direk ve kablolarından ve diğer tehlikelerden uzak bir yer seçin. Sarsıntı bitene kadar araç içinde kalın. Sarsıntıdan sonra araç kullanmaya devam etmeniz halinde, yoldaki olası hasarlara karşı tetikte olun. Üst geçitlerde, köprü altlarında ya da üzerinde veya tünel içinde durmayın. Bu gibi yerlere girmek üzereyseniz, girmeden önce; çıkmak üzereyseniz, çıktıktan sonra durmaya çalışın. Kapalı otopark gibi yerlere park etmeniz halinde emniyetli yerler olarak araçların yanlarına yatmayı düşünebilirsiniz. Ancak bu hareketi trafiğe açık alanda yapmayın.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tr-TR" sz="1000" dirty="0">
                <a:latin typeface="Roboto" panose="02000000000000000000" pitchFamily="2" charset="0"/>
                <a:ea typeface="Roboto" panose="02000000000000000000" pitchFamily="2" charset="0"/>
              </a:rPr>
              <a:t>Bu uygulama hemen tüm kapalı mekanlar için aynı olmakla beraber, bazı istisnalar aşağıda ayrıca belirtilmiştir. </a:t>
            </a:r>
          </a:p>
          <a:p>
            <a:pPr lvl="0" algn="just">
              <a:spcAft>
                <a:spcPts val="600"/>
              </a:spcAft>
              <a:defRPr/>
            </a:pPr>
            <a:r>
              <a:rPr lang="tr-TR" sz="1000" b="1" dirty="0">
                <a:latin typeface="Roboto" panose="02000000000000000000" pitchFamily="2" charset="0"/>
                <a:ea typeface="Roboto" panose="02000000000000000000" pitchFamily="2" charset="0"/>
              </a:rPr>
              <a:t>Balkonlar</a:t>
            </a:r>
            <a:r>
              <a:rPr lang="tr-TR" sz="1000" dirty="0">
                <a:latin typeface="Roboto" panose="02000000000000000000" pitchFamily="2" charset="0"/>
                <a:ea typeface="Roboto" panose="02000000000000000000" pitchFamily="2" charset="0"/>
              </a:rPr>
              <a:t>: Depreme balkonda yakalanmanız halinde içeri girin ve en yakın emniyetli yerde “ÇÖK-KAPAN-TUTUN”  hareketini yapın; balkonda kalmayın, aşağı atlamayın. </a:t>
            </a:r>
          </a:p>
          <a:p>
            <a:pPr lvl="0" algn="just">
              <a:spcAft>
                <a:spcPts val="600"/>
              </a:spcAft>
              <a:defRPr/>
            </a:pPr>
            <a:r>
              <a:rPr lang="tr-TR" sz="1000" b="1" dirty="0">
                <a:latin typeface="Roboto" panose="02000000000000000000" pitchFamily="2" charset="0"/>
                <a:ea typeface="Roboto" panose="02000000000000000000" pitchFamily="2" charset="0"/>
              </a:rPr>
              <a:t>Merdivenler</a:t>
            </a:r>
            <a:r>
              <a:rPr lang="tr-TR" sz="1000" dirty="0">
                <a:latin typeface="Roboto" panose="02000000000000000000" pitchFamily="2" charset="0"/>
                <a:ea typeface="Roboto" panose="02000000000000000000" pitchFamily="2" charset="0"/>
              </a:rPr>
              <a:t>: Depreme merdivende yakalanmanız halinde en yakın kata ulaşmaya çalışın, en yakındaki emniyetli yerde “ÇÖK-KAPAN-TUTUN”  hareketini yapın. Eğer ulaşamıyorsanız, tırabzanlara tutunarak “ÇÖK-KAPAN-TUTUN”  hareketini yapın. Depreme içeride yakalandıysanız, merdivenlere koşmayın. </a:t>
            </a:r>
          </a:p>
          <a:p>
            <a:pPr lvl="0" algn="just">
              <a:spcAft>
                <a:spcPts val="600"/>
              </a:spcAft>
              <a:defRPr/>
            </a:pPr>
            <a:r>
              <a:rPr lang="tr-TR" sz="1000" b="1" dirty="0">
                <a:latin typeface="Roboto" panose="02000000000000000000" pitchFamily="2" charset="0"/>
                <a:ea typeface="Roboto" panose="02000000000000000000" pitchFamily="2" charset="0"/>
              </a:rPr>
              <a:t>Asansörler</a:t>
            </a:r>
            <a:r>
              <a:rPr lang="tr-TR" sz="1000" dirty="0">
                <a:latin typeface="Roboto" panose="02000000000000000000" pitchFamily="2" charset="0"/>
                <a:ea typeface="Roboto" panose="02000000000000000000" pitchFamily="2" charset="0"/>
              </a:rPr>
              <a:t>: Depreme asansörde yakalandıysanız hemen en yakın kata inin ve en yakın emniyetli yerde “ÇÖK-KAPAN-TUTUN” hareketini yapın. Deprem sırası ve sonrasında asansöre binmeyin. </a:t>
            </a:r>
          </a:p>
        </p:txBody>
      </p:sp>
      <p:sp>
        <p:nvSpPr>
          <p:cNvPr id="4" name="Slayt Numarası Yer Tutucusu 3"/>
          <p:cNvSpPr>
            <a:spLocks noGrp="1"/>
          </p:cNvSpPr>
          <p:nvPr>
            <p:ph type="sldNum" sz="quarter" idx="5"/>
          </p:nvPr>
        </p:nvSpPr>
        <p:spPr/>
        <p:txBody>
          <a:bodyPr/>
          <a:lstStyle/>
          <a:p>
            <a:fld id="{4998BAFA-7B26-44C2-9B69-5F7639683827}" type="slidenum">
              <a:rPr lang="tr-TR" smtClean="0"/>
              <a:t>14</a:t>
            </a:fld>
            <a:endParaRPr lang="tr-TR"/>
          </a:p>
        </p:txBody>
      </p:sp>
    </p:spTree>
    <p:extLst>
      <p:ext uri="{BB962C8B-B14F-4D97-AF65-F5344CB8AC3E}">
        <p14:creationId xmlns:p14="http://schemas.microsoft.com/office/powerpoint/2010/main" val="3188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C787C-EBC3-4062-8C49-9B08D946FC5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2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98BAFA-7B26-44C2-9B69-5F7639683827}" type="slidenum">
              <a:rPr lang="tr-TR" smtClean="0"/>
              <a:t>18</a:t>
            </a:fld>
            <a:endParaRPr lang="tr-TR"/>
          </a:p>
        </p:txBody>
      </p:sp>
    </p:spTree>
    <p:extLst>
      <p:ext uri="{BB962C8B-B14F-4D97-AF65-F5344CB8AC3E}">
        <p14:creationId xmlns:p14="http://schemas.microsoft.com/office/powerpoint/2010/main" val="1228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98BAFA-7B26-44C2-9B69-5F7639683827}" type="slidenum">
              <a:rPr lang="tr-TR" smtClean="0"/>
              <a:t>19</a:t>
            </a:fld>
            <a:endParaRPr lang="tr-TR"/>
          </a:p>
        </p:txBody>
      </p:sp>
    </p:spTree>
    <p:extLst>
      <p:ext uri="{BB962C8B-B14F-4D97-AF65-F5344CB8AC3E}">
        <p14:creationId xmlns:p14="http://schemas.microsoft.com/office/powerpoint/2010/main" val="61539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98BAFA-7B26-44C2-9B69-5F7639683827}" type="slidenum">
              <a:rPr lang="tr-TR" smtClean="0"/>
              <a:t>21</a:t>
            </a:fld>
            <a:endParaRPr lang="tr-TR"/>
          </a:p>
        </p:txBody>
      </p:sp>
    </p:spTree>
    <p:extLst>
      <p:ext uri="{BB962C8B-B14F-4D97-AF65-F5344CB8AC3E}">
        <p14:creationId xmlns:p14="http://schemas.microsoft.com/office/powerpoint/2010/main" val="43658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6FDEA9-29B0-4000-9A8A-EA5137E778F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sim">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4276054E-B3F8-CE40-929B-1E4E046684C2}"/>
              </a:ext>
            </a:extLst>
          </p:cNvPr>
          <p:cNvSpPr txBox="1">
            <a:spLocks/>
          </p:cNvSpPr>
          <p:nvPr userDrawn="1"/>
        </p:nvSpPr>
        <p:spPr>
          <a:xfrm>
            <a:off x="11347913" y="6441522"/>
            <a:ext cx="437812" cy="274637"/>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fld id="{F1A159A1-75F3-B24A-8F41-A9FE5C61612F}" type="slidenum">
              <a:rPr lang="en-US" smtClean="0">
                <a:solidFill>
                  <a:srgbClr val="ED7D3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dirty="0">
              <a:solidFill>
                <a:srgbClr val="ED7D31"/>
              </a:solidFill>
            </a:endParaRPr>
          </a:p>
        </p:txBody>
      </p:sp>
      <p:sp>
        <p:nvSpPr>
          <p:cNvPr id="7" name="Slayt Numarası Yer Tutucusu 3">
            <a:extLst>
              <a:ext uri="{FF2B5EF4-FFF2-40B4-BE49-F238E27FC236}">
                <a16:creationId xmlns:a16="http://schemas.microsoft.com/office/drawing/2014/main" id="{6D33E963-67C3-634F-A43E-C58F07171BC7}"/>
              </a:ext>
            </a:extLst>
          </p:cNvPr>
          <p:cNvSpPr txBox="1">
            <a:spLocks/>
          </p:cNvSpPr>
          <p:nvPr userDrawn="1"/>
        </p:nvSpPr>
        <p:spPr>
          <a:xfrm>
            <a:off x="11361204" y="6400578"/>
            <a:ext cx="726194" cy="365125"/>
          </a:xfrm>
          <a:prstGeom prst="rect">
            <a:avLst/>
          </a:prstGeom>
        </p:spPr>
        <p:txBody>
          <a:bodyPr vert="horz" lIns="91440" tIns="45720" rIns="91440" bIns="45720" rtlCol="0" anchor="ctr"/>
          <a:lstStyle>
            <a:defPPr>
              <a:defRPr lang="tr-TR"/>
            </a:defPPr>
            <a:lvl1pPr marR="0" indent="0" algn="r" defTabSz="457200" fontAlgn="auto">
              <a:lnSpc>
                <a:spcPct val="100000"/>
              </a:lnSpc>
              <a:spcBef>
                <a:spcPts val="0"/>
              </a:spcBef>
              <a:spcAft>
                <a:spcPts val="0"/>
              </a:spcAft>
              <a:buClrTx/>
              <a:buSzTx/>
              <a:buFontTx/>
              <a:buNone/>
              <a:tabLst/>
              <a:defRPr sz="1200" b="1">
                <a:solidFill>
                  <a:srgbClr val="ED7D31"/>
                </a:solidFill>
              </a:defRPr>
            </a:lvl1pPr>
            <a:lvl2pPr defTabSz="457200"/>
            <a:lvl3pPr defTabSz="457200"/>
            <a:lvl4pPr defTabSz="457200"/>
            <a:lvl5pPr defTabSz="457200"/>
            <a:lvl6pPr defTabSz="457200"/>
            <a:lvl7pPr defTabSz="457200"/>
            <a:lvl8pPr defTabSz="457200"/>
            <a:lvl9pPr defTabSz="457200"/>
          </a:lstStyle>
          <a:p>
            <a:pPr lvl="0"/>
            <a:r>
              <a:rPr lang="tr-TR" dirty="0"/>
              <a:t>/ 50</a:t>
            </a:r>
          </a:p>
        </p:txBody>
      </p:sp>
      <p:sp>
        <p:nvSpPr>
          <p:cNvPr id="3" name="Resim Yer Tutucusu 2">
            <a:extLst>
              <a:ext uri="{FF2B5EF4-FFF2-40B4-BE49-F238E27FC236}">
                <a16:creationId xmlns:a16="http://schemas.microsoft.com/office/drawing/2014/main" id="{5A289DF6-A6EA-0A42-8D76-799138660668}"/>
              </a:ext>
            </a:extLst>
          </p:cNvPr>
          <p:cNvSpPr>
            <a:spLocks noGrp="1"/>
          </p:cNvSpPr>
          <p:nvPr>
            <p:ph type="pic" sz="quarter" idx="10"/>
          </p:nvPr>
        </p:nvSpPr>
        <p:spPr>
          <a:xfrm>
            <a:off x="360363" y="310747"/>
            <a:ext cx="10994400" cy="547200"/>
          </a:xfrm>
          <a:prstGeom prst="rect">
            <a:avLst/>
          </a:prstGeom>
        </p:spPr>
        <p:txBody>
          <a:bodyPr/>
          <a:lstStyle>
            <a:lvl1pPr marL="0" indent="0">
              <a:buNone/>
              <a:defRPr/>
            </a:lvl1pPr>
          </a:lstStyle>
          <a:p>
            <a:endParaRPr lang="tr-TR"/>
          </a:p>
        </p:txBody>
      </p:sp>
    </p:spTree>
    <p:extLst>
      <p:ext uri="{BB962C8B-B14F-4D97-AF65-F5344CB8AC3E}">
        <p14:creationId xmlns:p14="http://schemas.microsoft.com/office/powerpoint/2010/main" val="2891664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359495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386449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71196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DD84AC9-F61E-452B-ABEC-977CDED21DB8}" type="datetimeFigureOut">
              <a:rPr lang="tr-TR" smtClean="0"/>
              <a:t>12.10.2023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41081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DD84AC9-F61E-452B-ABEC-977CDED21DB8}" type="datetimeFigureOut">
              <a:rPr lang="tr-TR" smtClean="0"/>
              <a:t>12.10.2023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244100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212887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18118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42676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DD84AC9-F61E-452B-ABEC-977CDED21DB8}" type="datetimeFigureOut">
              <a:rPr lang="tr-TR" smtClean="0"/>
              <a:t>12.10.2023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23683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DD84AC9-F61E-452B-ABEC-977CDED21DB8}" type="datetimeFigureOut">
              <a:rPr lang="tr-TR" smtClean="0"/>
              <a:t>12.10.2023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112060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150797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1607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253793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33714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5599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24305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DD84AC9-F61E-452B-ABEC-977CDED21DB8}"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AEA1EC-0203-4C7A-BDB2-40DAA2132F7C}" type="slidenum">
              <a:rPr lang="tr-TR" smtClean="0"/>
              <a:t>‹#›</a:t>
            </a:fld>
            <a:endParaRPr lang="tr-TR"/>
          </a:p>
        </p:txBody>
      </p:sp>
    </p:spTree>
    <p:extLst>
      <p:ext uri="{BB962C8B-B14F-4D97-AF65-F5344CB8AC3E}">
        <p14:creationId xmlns:p14="http://schemas.microsoft.com/office/powerpoint/2010/main" val="35627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Slide Number Placeholder 7"/>
          <p:cNvSpPr txBox="1"/>
          <p:nvPr userDrawn="1"/>
        </p:nvSpPr>
        <p:spPr>
          <a:xfrm>
            <a:off x="11347913" y="6441522"/>
            <a:ext cx="437812" cy="274637"/>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defRPr/>
            </a:pPr>
            <a:fld id="{F1A159A1-75F3-B24A-8F41-A9FE5C61612F}" type="slidenum">
              <a:rPr lang="en-US" smtClean="0">
                <a:solidFill>
                  <a:srgbClr val="ED7D31"/>
                </a:solidFill>
              </a:rPr>
              <a:t>‹#›</a:t>
            </a:fld>
            <a:endParaRPr lang="en-US" dirty="0">
              <a:solidFill>
                <a:srgbClr val="ED7D31"/>
              </a:solidFill>
            </a:endParaRPr>
          </a:p>
        </p:txBody>
      </p:sp>
      <p:sp>
        <p:nvSpPr>
          <p:cNvPr id="7" name="Slayt Numarası Yer Tutucusu 3"/>
          <p:cNvSpPr txBox="1"/>
          <p:nvPr userDrawn="1"/>
        </p:nvSpPr>
        <p:spPr>
          <a:xfrm>
            <a:off x="11361204" y="6400578"/>
            <a:ext cx="726194" cy="365125"/>
          </a:xfrm>
          <a:prstGeom prst="rect">
            <a:avLst/>
          </a:prstGeom>
        </p:spPr>
        <p:txBody>
          <a:bodyPr vert="horz" lIns="91440" tIns="45720" rIns="91440" bIns="45720" rtlCol="0" anchor="ctr"/>
          <a:lstStyle>
            <a:defPPr>
              <a:defRPr lang="tr-TR"/>
            </a:defPPr>
            <a:lvl1pPr marR="0" indent="0" algn="r" defTabSz="457200" fontAlgn="auto">
              <a:lnSpc>
                <a:spcPct val="100000"/>
              </a:lnSpc>
              <a:spcBef>
                <a:spcPts val="0"/>
              </a:spcBef>
              <a:spcAft>
                <a:spcPts val="0"/>
              </a:spcAft>
              <a:buClrTx/>
              <a:buSzTx/>
              <a:buFontTx/>
              <a:buNone/>
              <a:defRPr sz="1200" b="1">
                <a:solidFill>
                  <a:srgbClr val="ED7D31"/>
                </a:solidFill>
              </a:defRPr>
            </a:lvl1pPr>
            <a:lvl2pPr defTabSz="457200"/>
            <a:lvl3pPr defTabSz="457200"/>
            <a:lvl4pPr defTabSz="457200"/>
            <a:lvl5pPr defTabSz="457200"/>
            <a:lvl6pPr defTabSz="457200"/>
            <a:lvl7pPr defTabSz="457200"/>
            <a:lvl8pPr defTabSz="457200"/>
            <a:lvl9pPr defTabSz="457200"/>
          </a:lstStyle>
          <a:p>
            <a:pPr lvl="0"/>
            <a:r>
              <a:rPr lang="tr-TR" dirty="0"/>
              <a:t>/ 50</a:t>
            </a: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7.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5"/>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itchFamily="2" charset="-122"/>
              <a:cs typeface="+mn-cs"/>
            </a:endParaRPr>
          </a:p>
        </p:txBody>
      </p:sp>
      <p:pic>
        <p:nvPicPr>
          <p:cNvPr id="7" name="Resim 6"/>
          <p:cNvPicPr>
            <a:picLocks noChangeAspect="1"/>
          </p:cNvPicPr>
          <p:nvPr userDrawn="1"/>
        </p:nvPicPr>
        <p:blipFill>
          <a:blip r:embed="rId16"/>
          <a:stretch>
            <a:fillRect/>
          </a:stretch>
        </p:blipFill>
        <p:spPr>
          <a:xfrm>
            <a:off x="-361" y="6242318"/>
            <a:ext cx="11391900" cy="584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itchFamily="2" charset="-122"/>
        </a:defRPr>
      </a:lvl2pPr>
      <a:lvl3pPr algn="l" rtl="0" fontAlgn="base">
        <a:spcBef>
          <a:spcPct val="0"/>
        </a:spcBef>
        <a:spcAft>
          <a:spcPct val="0"/>
        </a:spcAft>
        <a:defRPr sz="3600">
          <a:solidFill>
            <a:schemeClr val="tx1"/>
          </a:solidFill>
          <a:latin typeface="Arial" panose="020B0604020202020204" pitchFamily="34" charset="0"/>
          <a:ea typeface="SimSun" pitchFamily="2" charset="-122"/>
        </a:defRPr>
      </a:lvl3pPr>
      <a:lvl4pPr algn="l" rtl="0" fontAlgn="base">
        <a:spcBef>
          <a:spcPct val="0"/>
        </a:spcBef>
        <a:spcAft>
          <a:spcPct val="0"/>
        </a:spcAft>
        <a:defRPr sz="3600">
          <a:solidFill>
            <a:schemeClr val="tx1"/>
          </a:solidFill>
          <a:latin typeface="Arial" panose="020B0604020202020204" pitchFamily="34" charset="0"/>
          <a:ea typeface="SimSun" pitchFamily="2" charset="-122"/>
        </a:defRPr>
      </a:lvl4pPr>
      <a:lvl5pPr algn="l" rtl="0" fontAlgn="base">
        <a:spcBef>
          <a:spcPct val="0"/>
        </a:spcBef>
        <a:spcAft>
          <a:spcPct val="0"/>
        </a:spcAft>
        <a:defRPr sz="3600">
          <a:solidFill>
            <a:schemeClr val="tx1"/>
          </a:solidFill>
          <a:latin typeface="Arial" panose="020B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D84AC9-F61E-452B-ABEC-977CDED21DB8}" type="datetimeFigureOut">
              <a:rPr lang="tr-TR" smtClean="0"/>
              <a:t>12.10.2023</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AEA1EC-0203-4C7A-BDB2-40DAA2132F7C}" type="slidenum">
              <a:rPr lang="tr-TR" smtClean="0"/>
              <a:t>‹#›</a:t>
            </a:fld>
            <a:endParaRPr lang="tr-TR"/>
          </a:p>
        </p:txBody>
      </p:sp>
    </p:spTree>
    <p:extLst>
      <p:ext uri="{BB962C8B-B14F-4D97-AF65-F5344CB8AC3E}">
        <p14:creationId xmlns:p14="http://schemas.microsoft.com/office/powerpoint/2010/main" val="1087465699"/>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jpeg"/><Relationship Id="rId9"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7B5B5-911E-478D-AC5A-7787B238CC7D}"/>
              </a:ext>
            </a:extLst>
          </p:cNvPr>
          <p:cNvSpPr>
            <a:spLocks noGrp="1"/>
          </p:cNvSpPr>
          <p:nvPr>
            <p:ph type="ctrTitle"/>
          </p:nvPr>
        </p:nvSpPr>
        <p:spPr>
          <a:xfrm>
            <a:off x="255563" y="0"/>
            <a:ext cx="11141612" cy="1477108"/>
          </a:xfrm>
        </p:spPr>
        <p:txBody>
          <a:bodyPr/>
          <a:lstStyle/>
          <a:p>
            <a:r>
              <a:rPr lang="tr-TR" dirty="0"/>
              <a:t>Depremler</a:t>
            </a:r>
          </a:p>
        </p:txBody>
      </p:sp>
      <p:sp>
        <p:nvSpPr>
          <p:cNvPr id="3" name="Alt Başlık 2">
            <a:extLst>
              <a:ext uri="{FF2B5EF4-FFF2-40B4-BE49-F238E27FC236}">
                <a16:creationId xmlns:a16="http://schemas.microsoft.com/office/drawing/2014/main" id="{DDF6852F-974D-41A9-BCAA-98FEB3082272}"/>
              </a:ext>
            </a:extLst>
          </p:cNvPr>
          <p:cNvSpPr>
            <a:spLocks noGrp="1"/>
          </p:cNvSpPr>
          <p:nvPr>
            <p:ph type="subTitle" idx="1"/>
          </p:nvPr>
        </p:nvSpPr>
        <p:spPr>
          <a:xfrm flipV="1">
            <a:off x="1050388" y="-571499"/>
            <a:ext cx="4618892" cy="729760"/>
          </a:xfrm>
        </p:spPr>
        <p:txBody>
          <a:bodyPr/>
          <a:lstStyle/>
          <a:p>
            <a:r>
              <a:rPr lang="tr-TR" dirty="0"/>
              <a:t>.</a:t>
            </a:r>
          </a:p>
        </p:txBody>
      </p:sp>
      <p:pic>
        <p:nvPicPr>
          <p:cNvPr id="5" name="Resim 4">
            <a:extLst>
              <a:ext uri="{FF2B5EF4-FFF2-40B4-BE49-F238E27FC236}">
                <a16:creationId xmlns:a16="http://schemas.microsoft.com/office/drawing/2014/main" id="{F0107CFD-C01F-40FC-9B4A-76E17EE43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05331"/>
            <a:ext cx="4343400" cy="3444826"/>
          </a:xfrm>
          <a:prstGeom prst="rect">
            <a:avLst/>
          </a:prstGeom>
        </p:spPr>
      </p:pic>
      <p:pic>
        <p:nvPicPr>
          <p:cNvPr id="7" name="Resim 6">
            <a:extLst>
              <a:ext uri="{FF2B5EF4-FFF2-40B4-BE49-F238E27FC236}">
                <a16:creationId xmlns:a16="http://schemas.microsoft.com/office/drawing/2014/main" id="{0CD3A6A7-0897-49C0-B731-DC0CC662F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390" y="2205331"/>
            <a:ext cx="4478360" cy="3444825"/>
          </a:xfrm>
          <a:prstGeom prst="rect">
            <a:avLst/>
          </a:prstGeom>
        </p:spPr>
      </p:pic>
    </p:spTree>
    <p:extLst>
      <p:ext uri="{BB962C8B-B14F-4D97-AF65-F5344CB8AC3E}">
        <p14:creationId xmlns:p14="http://schemas.microsoft.com/office/powerpoint/2010/main" val="203321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D249D9-97F0-48FB-94E7-D4DAC0DDF775}"/>
              </a:ext>
            </a:extLst>
          </p:cNvPr>
          <p:cNvSpPr>
            <a:spLocks noGrp="1"/>
          </p:cNvSpPr>
          <p:nvPr>
            <p:ph type="title"/>
          </p:nvPr>
        </p:nvSpPr>
        <p:spPr>
          <a:xfrm flipV="1">
            <a:off x="838200" y="309490"/>
            <a:ext cx="10515600" cy="55636"/>
          </a:xfrm>
        </p:spPr>
        <p:txBody>
          <a:bodyPr>
            <a:normAutofit fontScale="90000"/>
          </a:bodyPr>
          <a:lstStyle/>
          <a:p>
            <a:r>
              <a:rPr lang="tr-TR" dirty="0"/>
              <a:t>.</a:t>
            </a:r>
          </a:p>
        </p:txBody>
      </p:sp>
      <p:sp>
        <p:nvSpPr>
          <p:cNvPr id="3" name="İçerik Yer Tutucusu 2">
            <a:extLst>
              <a:ext uri="{FF2B5EF4-FFF2-40B4-BE49-F238E27FC236}">
                <a16:creationId xmlns:a16="http://schemas.microsoft.com/office/drawing/2014/main" id="{EE6329F1-4100-4216-BAAE-FC80EC162F5D}"/>
              </a:ext>
            </a:extLst>
          </p:cNvPr>
          <p:cNvSpPr>
            <a:spLocks noGrp="1"/>
          </p:cNvSpPr>
          <p:nvPr>
            <p:ph idx="1"/>
          </p:nvPr>
        </p:nvSpPr>
        <p:spPr>
          <a:xfrm>
            <a:off x="200736" y="0"/>
            <a:ext cx="10837985" cy="6220047"/>
          </a:xfrm>
        </p:spPr>
        <p:txBody>
          <a:bodyPr>
            <a:normAutofit fontScale="85000" lnSpcReduction="20000"/>
          </a:bodyPr>
          <a:lstStyle/>
          <a:p>
            <a:pPr marL="0" indent="0">
              <a:buNone/>
            </a:pPr>
            <a:r>
              <a:rPr lang="tr-TR" dirty="0"/>
              <a:t>Bu maddelerin yanı sıra ev içindeki eşyalardan kaynaklanabilecek hasarlar için ise şöyle önlemler alınabilir:</a:t>
            </a:r>
          </a:p>
          <a:p>
            <a:r>
              <a:rPr lang="tr-TR" dirty="0"/>
              <a:t>Dolaplar ve devrilebilecek benzeri eşyalar birbirine ve duvara sabitlenmelidir.     </a:t>
            </a:r>
          </a:p>
          <a:p>
            <a:r>
              <a:rPr lang="tr-TR" dirty="0"/>
              <a:t>İçinde ağır eşyalar bulunan dolap kapakları mekanik kilitler takılarak sıkıca kapalı kalmaları sağlanmalıdır.</a:t>
            </a:r>
          </a:p>
          <a:p>
            <a:r>
              <a:rPr lang="tr-TR" dirty="0"/>
              <a:t>Zehirli, patlayıcı, yanıcı maddeler düşmeyecek bir konumda sabitlenmeli ve kırılmayacak bir şekilde depolanmalıdır. </a:t>
            </a:r>
          </a:p>
          <a:p>
            <a:r>
              <a:rPr lang="tr-TR" dirty="0"/>
              <a:t>Gaz kaçağı ve yangına karşı, gaz vanası ve elektrik sigortaları otomatik hale getirilmelidir.   </a:t>
            </a:r>
          </a:p>
          <a:p>
            <a:r>
              <a:rPr lang="tr-TR" dirty="0"/>
              <a:t>Geniş çıkış yolları oluşturulmalıdır. Dışa doğru açılan kapılar kullanılmalı, acil çıkış kapıları kilitli olmamalıdır. Acil çıkışlar aydınlatılmalıdır.</a:t>
            </a:r>
          </a:p>
          <a:p>
            <a:r>
              <a:rPr lang="tr-TR" dirty="0"/>
              <a:t>Tüm bireylerin katılımı ile (evde, iş yerinde, apartmanda, okulda) “Afete hazırlık planları” yapılmalı, her altı ayda bir bu plan gözden geçirilmelidir. Zaman zaman bu plana göre nasıl davranılması gerektiğinin tatbikatları yapılmalıdır.</a:t>
            </a:r>
          </a:p>
        </p:txBody>
      </p:sp>
    </p:spTree>
    <p:extLst>
      <p:ext uri="{BB962C8B-B14F-4D97-AF65-F5344CB8AC3E}">
        <p14:creationId xmlns:p14="http://schemas.microsoft.com/office/powerpoint/2010/main" val="138979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EA2056-C171-4C71-B42A-DAAE1C4F3547}"/>
              </a:ext>
            </a:extLst>
          </p:cNvPr>
          <p:cNvSpPr>
            <a:spLocks noGrp="1"/>
          </p:cNvSpPr>
          <p:nvPr>
            <p:ph type="title"/>
          </p:nvPr>
        </p:nvSpPr>
        <p:spPr>
          <a:xfrm>
            <a:off x="533568" y="202050"/>
            <a:ext cx="11423970" cy="883713"/>
          </a:xfrm>
        </p:spPr>
        <p:txBody>
          <a:bodyPr/>
          <a:lstStyle/>
          <a:p>
            <a:r>
              <a:rPr lang="tr-TR" dirty="0"/>
              <a:t>Deprem anında yapılması gerekenler</a:t>
            </a:r>
          </a:p>
        </p:txBody>
      </p:sp>
      <p:sp>
        <p:nvSpPr>
          <p:cNvPr id="3" name="İçerik Yer Tutucusu 2">
            <a:extLst>
              <a:ext uri="{FF2B5EF4-FFF2-40B4-BE49-F238E27FC236}">
                <a16:creationId xmlns:a16="http://schemas.microsoft.com/office/drawing/2014/main" id="{F38889D6-EB83-4F0D-9CAD-91503190FBA3}"/>
              </a:ext>
            </a:extLst>
          </p:cNvPr>
          <p:cNvSpPr>
            <a:spLocks noGrp="1"/>
          </p:cNvSpPr>
          <p:nvPr>
            <p:ph idx="1"/>
          </p:nvPr>
        </p:nvSpPr>
        <p:spPr>
          <a:xfrm>
            <a:off x="153741" y="914400"/>
            <a:ext cx="11620917" cy="5758169"/>
          </a:xfrm>
        </p:spPr>
        <p:txBody>
          <a:bodyPr/>
          <a:lstStyle/>
          <a:p>
            <a:r>
              <a:rPr lang="tr-TR" dirty="0"/>
              <a:t>Deprem anına bina içerisinde iseniz kesinlikle panik yapılmamalıdır.</a:t>
            </a:r>
          </a:p>
          <a:p>
            <a:r>
              <a:rPr lang="tr-TR" dirty="0"/>
              <a:t>Sabitlenmemiş raf, dolap pencere vb. eşyalardan uzak durulmalıdır.</a:t>
            </a:r>
          </a:p>
          <a:p>
            <a:r>
              <a:rPr lang="tr-TR" dirty="0"/>
              <a:t>Sağlam sandalyelerle desteklenmiş masa altına veya dolgun ve hacimli koltuk, kanepe ,içi dolu sandık gibi koruma sağlayabilecek eşya yanına çömelerek hayat üçgeni oluşturulmalıdır ve sarsıntı geçene kadar sabit bir şekilde orada beklenmelidir .         </a:t>
            </a:r>
          </a:p>
          <a:p>
            <a:pPr marL="0" indent="0">
              <a:buNone/>
            </a:pPr>
            <a:r>
              <a:rPr lang="tr-TR" dirty="0"/>
              <a:t>-   Sarsıntı geçtikten sonra :</a:t>
            </a:r>
          </a:p>
          <a:p>
            <a:r>
              <a:rPr lang="tr-TR" dirty="0"/>
              <a:t>Açık konumda ise ocak ve fırınlar kapatılmalıdır.</a:t>
            </a:r>
          </a:p>
          <a:p>
            <a:r>
              <a:rPr lang="tr-TR" dirty="0"/>
              <a:t>Elektrik, gaz ve su vanaları kapatılmalı, soba ve ısıtıcılar söndürülmelidir.</a:t>
            </a:r>
          </a:p>
          <a:p>
            <a:endParaRPr lang="tr-TR" dirty="0"/>
          </a:p>
          <a:p>
            <a:endParaRPr lang="tr-TR" dirty="0"/>
          </a:p>
        </p:txBody>
      </p:sp>
    </p:spTree>
    <p:extLst>
      <p:ext uri="{BB962C8B-B14F-4D97-AF65-F5344CB8AC3E}">
        <p14:creationId xmlns:p14="http://schemas.microsoft.com/office/powerpoint/2010/main" val="400947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93" y="623880"/>
            <a:ext cx="8211671" cy="5017071"/>
          </a:xfrm>
          <a:prstGeom prst="rect">
            <a:avLst/>
          </a:prstGeom>
        </p:spPr>
      </p:pic>
    </p:spTree>
    <p:extLst>
      <p:ext uri="{BB962C8B-B14F-4D97-AF65-F5344CB8AC3E}">
        <p14:creationId xmlns:p14="http://schemas.microsoft.com/office/powerpoint/2010/main" val="2303130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işaret içeren bir resim&#10;&#10;Açıklama otomatik olarak oluşturuldu">
            <a:extLst>
              <a:ext uri="{FF2B5EF4-FFF2-40B4-BE49-F238E27FC236}">
                <a16:creationId xmlns:a16="http://schemas.microsoft.com/office/drawing/2014/main" id="{B6953C19-D900-6A49-A5B8-87DC88457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4" y="578196"/>
            <a:ext cx="2066548" cy="2791974"/>
          </a:xfrm>
          <a:prstGeom prst="rect">
            <a:avLst/>
          </a:prstGeom>
        </p:spPr>
      </p:pic>
      <p:pic>
        <p:nvPicPr>
          <p:cNvPr id="12" name="Resim 11">
            <a:extLst>
              <a:ext uri="{FF2B5EF4-FFF2-40B4-BE49-F238E27FC236}">
                <a16:creationId xmlns:a16="http://schemas.microsoft.com/office/drawing/2014/main" id="{F2E74099-6664-4444-A7B3-15E2C7E63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088" y="387004"/>
            <a:ext cx="3621032" cy="2895606"/>
          </a:xfrm>
          <a:prstGeom prst="rect">
            <a:avLst/>
          </a:prstGeom>
        </p:spPr>
      </p:pic>
      <p:pic>
        <p:nvPicPr>
          <p:cNvPr id="14" name="Resim 13">
            <a:extLst>
              <a:ext uri="{FF2B5EF4-FFF2-40B4-BE49-F238E27FC236}">
                <a16:creationId xmlns:a16="http://schemas.microsoft.com/office/drawing/2014/main" id="{26F2C838-5E4A-8048-94CC-C38C9DAB0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648" y="3314195"/>
            <a:ext cx="3438150" cy="3084582"/>
          </a:xfrm>
          <a:prstGeom prst="rect">
            <a:avLst/>
          </a:prstGeom>
        </p:spPr>
      </p:pic>
      <p:pic>
        <p:nvPicPr>
          <p:cNvPr id="15" name="Resim 14" descr="ekran, bilgisayar içeren bir resim&#10;&#10;Açıklama otomatik olarak oluşturuldu">
            <a:extLst>
              <a:ext uri="{FF2B5EF4-FFF2-40B4-BE49-F238E27FC236}">
                <a16:creationId xmlns:a16="http://schemas.microsoft.com/office/drawing/2014/main" id="{524CDF46-5542-D640-B6E9-B02112DEB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615" y="2987463"/>
            <a:ext cx="3675896" cy="3523496"/>
          </a:xfrm>
          <a:prstGeom prst="rect">
            <a:avLst/>
          </a:prstGeom>
        </p:spPr>
      </p:pic>
      <p:pic>
        <p:nvPicPr>
          <p:cNvPr id="16" name="Resim 15" descr="işaret içeren bir resim&#10;&#10;Açıklama otomatik olarak oluşturuldu">
            <a:extLst>
              <a:ext uri="{FF2B5EF4-FFF2-40B4-BE49-F238E27FC236}">
                <a16:creationId xmlns:a16="http://schemas.microsoft.com/office/drawing/2014/main" id="{31784D37-62F6-8745-8499-3E3D300DA9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6444" y="3229177"/>
            <a:ext cx="3791720" cy="3084582"/>
          </a:xfrm>
          <a:prstGeom prst="rect">
            <a:avLst/>
          </a:prstGeom>
        </p:spPr>
      </p:pic>
      <p:pic>
        <p:nvPicPr>
          <p:cNvPr id="3" name="Resim Yer Tutucusu 2">
            <a:extLst>
              <a:ext uri="{FF2B5EF4-FFF2-40B4-BE49-F238E27FC236}">
                <a16:creationId xmlns:a16="http://schemas.microsoft.com/office/drawing/2014/main" id="{524094FC-2529-5346-AFE8-A5BAC3AF91E1}"/>
              </a:ext>
            </a:extLst>
          </p:cNvPr>
          <p:cNvPicPr>
            <a:picLocks noGrp="1" noChangeAspect="1"/>
          </p:cNvPicPr>
          <p:nvPr>
            <p:ph type="pic" sz="quarter" idx="10"/>
          </p:nvPr>
        </p:nvPicPr>
        <p:blipFill>
          <a:blip r:embed="rId8"/>
          <a:srcRect t="8308" b="8308"/>
          <a:stretch>
            <a:fillRect/>
          </a:stretch>
        </p:blipFill>
        <p:spPr>
          <a:prstGeom prst="rect">
            <a:avLst/>
          </a:prstGeom>
        </p:spPr>
      </p:pic>
    </p:spTree>
    <p:extLst>
      <p:ext uri="{BB962C8B-B14F-4D97-AF65-F5344CB8AC3E}">
        <p14:creationId xmlns:p14="http://schemas.microsoft.com/office/powerpoint/2010/main" val="260327219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harita, pek çok, renkli içeren bir resim&#10;&#10;Açıklama otomatik olarak oluşturuldu">
            <a:extLst>
              <a:ext uri="{FF2B5EF4-FFF2-40B4-BE49-F238E27FC236}">
                <a16:creationId xmlns:a16="http://schemas.microsoft.com/office/drawing/2014/main" id="{3FEFDFA6-C0D9-4461-A82E-6CB4816B1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2">
            <a:extLst>
              <a:ext uri="{FF2B5EF4-FFF2-40B4-BE49-F238E27FC236}">
                <a16:creationId xmlns:a16="http://schemas.microsoft.com/office/drawing/2014/main" id="{EA98E7B5-BFD9-A540-8738-91F783563870}"/>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1579" r="18797"/>
          <a:stretch/>
        </p:blipFill>
        <p:spPr bwMode="auto">
          <a:xfrm>
            <a:off x="11151647" y="106487"/>
            <a:ext cx="973394" cy="92309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Yer Tutucusu 2">
            <a:extLst>
              <a:ext uri="{FF2B5EF4-FFF2-40B4-BE49-F238E27FC236}">
                <a16:creationId xmlns:a16="http://schemas.microsoft.com/office/drawing/2014/main" id="{4B021BAA-C8B1-4340-9FA3-EC5E3286B4EA}"/>
              </a:ext>
            </a:extLst>
          </p:cNvPr>
          <p:cNvPicPr>
            <a:picLocks noGrp="1" noChangeAspect="1"/>
          </p:cNvPicPr>
          <p:nvPr>
            <p:ph type="pic" sz="quarter" idx="10"/>
          </p:nvPr>
        </p:nvPicPr>
        <p:blipFill>
          <a:blip r:embed="rId5"/>
          <a:srcRect t="8308" b="8308"/>
          <a:stretch>
            <a:fillRect/>
          </a:stretch>
        </p:blipFill>
        <p:spPr>
          <a:prstGeom prst="rect">
            <a:avLst/>
          </a:prstGeom>
        </p:spPr>
      </p:pic>
      <p:pic>
        <p:nvPicPr>
          <p:cNvPr id="8" name="Resim 7">
            <a:extLst>
              <a:ext uri="{FF2B5EF4-FFF2-40B4-BE49-F238E27FC236}">
                <a16:creationId xmlns:a16="http://schemas.microsoft.com/office/drawing/2014/main" id="{B1346494-969D-4046-93DA-7E513E548C77}"/>
              </a:ext>
            </a:extLst>
          </p:cNvPr>
          <p:cNvPicPr>
            <a:picLocks noChangeAspect="1"/>
          </p:cNvPicPr>
          <p:nvPr/>
        </p:nvPicPr>
        <p:blipFill>
          <a:blip r:embed="rId6"/>
          <a:stretch>
            <a:fillRect/>
          </a:stretch>
        </p:blipFill>
        <p:spPr>
          <a:xfrm>
            <a:off x="364180" y="2586198"/>
            <a:ext cx="1536700" cy="927100"/>
          </a:xfrm>
          <a:prstGeom prst="rect">
            <a:avLst/>
          </a:prstGeom>
        </p:spPr>
      </p:pic>
      <p:pic>
        <p:nvPicPr>
          <p:cNvPr id="9" name="Resim 8">
            <a:extLst>
              <a:ext uri="{FF2B5EF4-FFF2-40B4-BE49-F238E27FC236}">
                <a16:creationId xmlns:a16="http://schemas.microsoft.com/office/drawing/2014/main" id="{1E32EC4B-F30C-474A-BF3B-19E1B7CD8084}"/>
              </a:ext>
            </a:extLst>
          </p:cNvPr>
          <p:cNvPicPr>
            <a:picLocks noChangeAspect="1"/>
          </p:cNvPicPr>
          <p:nvPr/>
        </p:nvPicPr>
        <p:blipFill>
          <a:blip r:embed="rId7"/>
          <a:stretch>
            <a:fillRect/>
          </a:stretch>
        </p:blipFill>
        <p:spPr>
          <a:xfrm>
            <a:off x="2298926" y="2586198"/>
            <a:ext cx="1524000" cy="1168400"/>
          </a:xfrm>
          <a:prstGeom prst="rect">
            <a:avLst/>
          </a:prstGeom>
        </p:spPr>
      </p:pic>
      <p:pic>
        <p:nvPicPr>
          <p:cNvPr id="16" name="Resim 15">
            <a:extLst>
              <a:ext uri="{FF2B5EF4-FFF2-40B4-BE49-F238E27FC236}">
                <a16:creationId xmlns:a16="http://schemas.microsoft.com/office/drawing/2014/main" id="{6976191F-03D4-AD48-82F1-775A4B22EE57}"/>
              </a:ext>
            </a:extLst>
          </p:cNvPr>
          <p:cNvPicPr>
            <a:picLocks noChangeAspect="1"/>
          </p:cNvPicPr>
          <p:nvPr/>
        </p:nvPicPr>
        <p:blipFill>
          <a:blip r:embed="rId8"/>
          <a:stretch>
            <a:fillRect/>
          </a:stretch>
        </p:blipFill>
        <p:spPr>
          <a:xfrm>
            <a:off x="4281909" y="2586198"/>
            <a:ext cx="1524000" cy="431800"/>
          </a:xfrm>
          <a:prstGeom prst="rect">
            <a:avLst/>
          </a:prstGeom>
        </p:spPr>
      </p:pic>
      <p:pic>
        <p:nvPicPr>
          <p:cNvPr id="17" name="Resim 16">
            <a:extLst>
              <a:ext uri="{FF2B5EF4-FFF2-40B4-BE49-F238E27FC236}">
                <a16:creationId xmlns:a16="http://schemas.microsoft.com/office/drawing/2014/main" id="{2BE736F1-2522-8E46-A3E7-66A5CE98D059}"/>
              </a:ext>
            </a:extLst>
          </p:cNvPr>
          <p:cNvPicPr>
            <a:picLocks noChangeAspect="1"/>
          </p:cNvPicPr>
          <p:nvPr/>
        </p:nvPicPr>
        <p:blipFill>
          <a:blip r:embed="rId9"/>
          <a:stretch>
            <a:fillRect/>
          </a:stretch>
        </p:blipFill>
        <p:spPr>
          <a:xfrm>
            <a:off x="6245622" y="2586198"/>
            <a:ext cx="1524000" cy="673100"/>
          </a:xfrm>
          <a:prstGeom prst="rect">
            <a:avLst/>
          </a:prstGeom>
        </p:spPr>
      </p:pic>
      <p:pic>
        <p:nvPicPr>
          <p:cNvPr id="18" name="Resim 17">
            <a:extLst>
              <a:ext uri="{FF2B5EF4-FFF2-40B4-BE49-F238E27FC236}">
                <a16:creationId xmlns:a16="http://schemas.microsoft.com/office/drawing/2014/main" id="{3BC1B43D-44CC-224A-A9FE-AB2732152419}"/>
              </a:ext>
            </a:extLst>
          </p:cNvPr>
          <p:cNvPicPr>
            <a:picLocks noChangeAspect="1"/>
          </p:cNvPicPr>
          <p:nvPr/>
        </p:nvPicPr>
        <p:blipFill>
          <a:blip r:embed="rId10"/>
          <a:stretch>
            <a:fillRect/>
          </a:stretch>
        </p:blipFill>
        <p:spPr>
          <a:xfrm>
            <a:off x="8208675" y="2586198"/>
            <a:ext cx="1549400" cy="673100"/>
          </a:xfrm>
          <a:prstGeom prst="rect">
            <a:avLst/>
          </a:prstGeom>
        </p:spPr>
      </p:pic>
      <p:pic>
        <p:nvPicPr>
          <p:cNvPr id="19" name="Resim 18">
            <a:extLst>
              <a:ext uri="{FF2B5EF4-FFF2-40B4-BE49-F238E27FC236}">
                <a16:creationId xmlns:a16="http://schemas.microsoft.com/office/drawing/2014/main" id="{FAC8C63F-F64C-2D48-898A-882BB8D6C628}"/>
              </a:ext>
            </a:extLst>
          </p:cNvPr>
          <p:cNvPicPr>
            <a:picLocks noChangeAspect="1"/>
          </p:cNvPicPr>
          <p:nvPr/>
        </p:nvPicPr>
        <p:blipFill>
          <a:blip r:embed="rId11"/>
          <a:stretch>
            <a:fillRect/>
          </a:stretch>
        </p:blipFill>
        <p:spPr>
          <a:xfrm>
            <a:off x="10101082" y="2586198"/>
            <a:ext cx="1536700" cy="431800"/>
          </a:xfrm>
          <a:prstGeom prst="rect">
            <a:avLst/>
          </a:prstGeom>
        </p:spPr>
      </p:pic>
    </p:spTree>
    <p:extLst>
      <p:ext uri="{BB962C8B-B14F-4D97-AF65-F5344CB8AC3E}">
        <p14:creationId xmlns:p14="http://schemas.microsoft.com/office/powerpoint/2010/main" val="32895804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6BAA83-2DE6-418C-B61B-B91961464E11}"/>
              </a:ext>
            </a:extLst>
          </p:cNvPr>
          <p:cNvSpPr>
            <a:spLocks noGrp="1"/>
          </p:cNvSpPr>
          <p:nvPr>
            <p:ph type="title"/>
          </p:nvPr>
        </p:nvSpPr>
        <p:spPr>
          <a:xfrm>
            <a:off x="838200" y="2"/>
            <a:ext cx="10515600" cy="681036"/>
          </a:xfrm>
        </p:spPr>
        <p:txBody>
          <a:bodyPr>
            <a:normAutofit fontScale="90000"/>
          </a:bodyPr>
          <a:lstStyle/>
          <a:p>
            <a:r>
              <a:rPr lang="tr-TR" dirty="0"/>
              <a:t>Yaşam üçgeni nedir , nasıl oluşturulur?</a:t>
            </a:r>
          </a:p>
        </p:txBody>
      </p:sp>
      <p:sp>
        <p:nvSpPr>
          <p:cNvPr id="3" name="İçerik Yer Tutucusu 2">
            <a:extLst>
              <a:ext uri="{FF2B5EF4-FFF2-40B4-BE49-F238E27FC236}">
                <a16:creationId xmlns:a16="http://schemas.microsoft.com/office/drawing/2014/main" id="{C2393F68-6F9E-4B5E-9A8D-37AFB4D972FD}"/>
              </a:ext>
            </a:extLst>
          </p:cNvPr>
          <p:cNvSpPr>
            <a:spLocks noGrp="1"/>
          </p:cNvSpPr>
          <p:nvPr>
            <p:ph idx="1"/>
          </p:nvPr>
        </p:nvSpPr>
        <p:spPr>
          <a:xfrm>
            <a:off x="182880" y="681038"/>
            <a:ext cx="11802794" cy="6176960"/>
          </a:xfrm>
        </p:spPr>
        <p:txBody>
          <a:bodyPr/>
          <a:lstStyle/>
          <a:p>
            <a:r>
              <a:rPr lang="tr-TR" dirty="0"/>
              <a:t>Yaşam üçgeni deprem anında bina içerisindeyseniz doğru pozisyon ve zamanla güvenli görülen eşyaların arasına sığınma uygulamasıdır.</a:t>
            </a:r>
          </a:p>
          <a:p>
            <a:r>
              <a:rPr lang="tr-TR" dirty="0"/>
              <a:t>Deprem esnasında iç organların, başın ve omurgaların korunması için cenin pozisyonuna girip yatak, koltuk gibi yüksek ve sağlam eşyaların yanına sığınarak hayatta kalmaya çalışılmaktadır.</a:t>
            </a:r>
          </a:p>
          <a:p>
            <a:endParaRPr lang="tr-TR" dirty="0"/>
          </a:p>
        </p:txBody>
      </p:sp>
      <p:pic>
        <p:nvPicPr>
          <p:cNvPr id="5" name="Resim 4">
            <a:extLst>
              <a:ext uri="{FF2B5EF4-FFF2-40B4-BE49-F238E27FC236}">
                <a16:creationId xmlns:a16="http://schemas.microsoft.com/office/drawing/2014/main" id="{D6500F33-0D18-4C88-990C-3B7E7FCC2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73" y="3188678"/>
            <a:ext cx="5373859" cy="3446584"/>
          </a:xfrm>
          <a:prstGeom prst="rect">
            <a:avLst/>
          </a:prstGeom>
        </p:spPr>
      </p:pic>
      <p:pic>
        <p:nvPicPr>
          <p:cNvPr id="7" name="Resim 6">
            <a:extLst>
              <a:ext uri="{FF2B5EF4-FFF2-40B4-BE49-F238E27FC236}">
                <a16:creationId xmlns:a16="http://schemas.microsoft.com/office/drawing/2014/main" id="{FC89B7B2-A6B0-41EB-949B-F31A6A2BC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827" y="3188678"/>
            <a:ext cx="5257800" cy="3446584"/>
          </a:xfrm>
          <a:prstGeom prst="rect">
            <a:avLst/>
          </a:prstGeom>
        </p:spPr>
      </p:pic>
    </p:spTree>
    <p:extLst>
      <p:ext uri="{BB962C8B-B14F-4D97-AF65-F5344CB8AC3E}">
        <p14:creationId xmlns:p14="http://schemas.microsoft.com/office/powerpoint/2010/main" val="353638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A5953-FE92-49EF-9A61-09A726AB3097}"/>
              </a:ext>
            </a:extLst>
          </p:cNvPr>
          <p:cNvSpPr>
            <a:spLocks noGrp="1"/>
          </p:cNvSpPr>
          <p:nvPr>
            <p:ph type="title"/>
          </p:nvPr>
        </p:nvSpPr>
        <p:spPr>
          <a:xfrm>
            <a:off x="267286" y="154745"/>
            <a:ext cx="11086514" cy="844061"/>
          </a:xfrm>
        </p:spPr>
        <p:txBody>
          <a:bodyPr>
            <a:normAutofit fontScale="90000"/>
          </a:bodyPr>
          <a:lstStyle/>
          <a:p>
            <a:r>
              <a:rPr lang="tr-TR" dirty="0"/>
              <a:t>Deprem anında kesinlikle yapılmaması gereken davranışlar</a:t>
            </a:r>
          </a:p>
        </p:txBody>
      </p:sp>
      <p:sp>
        <p:nvSpPr>
          <p:cNvPr id="3" name="İçerik Yer Tutucusu 2">
            <a:extLst>
              <a:ext uri="{FF2B5EF4-FFF2-40B4-BE49-F238E27FC236}">
                <a16:creationId xmlns:a16="http://schemas.microsoft.com/office/drawing/2014/main" id="{B62D76B5-75E9-404F-8ADA-BCC1B5ADEBB4}"/>
              </a:ext>
            </a:extLst>
          </p:cNvPr>
          <p:cNvSpPr>
            <a:spLocks noGrp="1"/>
          </p:cNvSpPr>
          <p:nvPr>
            <p:ph idx="1"/>
          </p:nvPr>
        </p:nvSpPr>
        <p:spPr>
          <a:xfrm>
            <a:off x="267286" y="1505243"/>
            <a:ext cx="11086514" cy="4671720"/>
          </a:xfrm>
        </p:spPr>
        <p:txBody>
          <a:bodyPr/>
          <a:lstStyle/>
          <a:p>
            <a:r>
              <a:rPr lang="tr-TR" dirty="0"/>
              <a:t>Asansör ve merdivenler kullanılmamalıdır.</a:t>
            </a:r>
          </a:p>
          <a:p>
            <a:r>
              <a:rPr lang="tr-TR" dirty="0"/>
              <a:t>Balkona çıkılmamalıdır.</a:t>
            </a:r>
          </a:p>
          <a:p>
            <a:r>
              <a:rPr lang="tr-TR" dirty="0"/>
              <a:t>Balkonlardan ya da pencerelerden atlanmamalıdır.</a:t>
            </a:r>
          </a:p>
          <a:p>
            <a:r>
              <a:rPr lang="tr-TR" dirty="0"/>
              <a:t>Telefonlar acil durumlar dışında kullanılmamalıdır.</a:t>
            </a:r>
          </a:p>
          <a:p>
            <a:r>
              <a:rPr lang="tr-TR" dirty="0"/>
              <a:t>Pencerelerden ve camdan yapılmış eşyalardan uzak durulmalıdır.</a:t>
            </a:r>
          </a:p>
          <a:p>
            <a:r>
              <a:rPr lang="tr-TR" dirty="0"/>
              <a:t>Kibrit, çakmak yakılmamalı, elektrik düğmelerine dokunulmamalıdır.</a:t>
            </a:r>
          </a:p>
          <a:p>
            <a:endParaRPr lang="tr-TR" dirty="0"/>
          </a:p>
        </p:txBody>
      </p:sp>
      <p:pic>
        <p:nvPicPr>
          <p:cNvPr id="7" name="Resim 6">
            <a:extLst>
              <a:ext uri="{FF2B5EF4-FFF2-40B4-BE49-F238E27FC236}">
                <a16:creationId xmlns:a16="http://schemas.microsoft.com/office/drawing/2014/main" id="{70DE7982-F82B-4A36-84A8-27FDEB211F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03" b="13313"/>
          <a:stretch/>
        </p:blipFill>
        <p:spPr>
          <a:xfrm>
            <a:off x="5391151" y="4487706"/>
            <a:ext cx="2357436" cy="2012082"/>
          </a:xfrm>
          <a:prstGeom prst="rect">
            <a:avLst/>
          </a:prstGeom>
        </p:spPr>
      </p:pic>
      <p:pic>
        <p:nvPicPr>
          <p:cNvPr id="6" name="Resim 5">
            <a:extLst>
              <a:ext uri="{FF2B5EF4-FFF2-40B4-BE49-F238E27FC236}">
                <a16:creationId xmlns:a16="http://schemas.microsoft.com/office/drawing/2014/main" id="{9482FD04-767D-489A-B006-AC6262DBC9CB}"/>
              </a:ext>
            </a:extLst>
          </p:cNvPr>
          <p:cNvPicPr>
            <a:picLocks noChangeAspect="1"/>
          </p:cNvPicPr>
          <p:nvPr/>
        </p:nvPicPr>
        <p:blipFill rotWithShape="1">
          <a:blip r:embed="rId3">
            <a:extLst>
              <a:ext uri="{28A0092B-C50C-407E-A947-70E740481C1C}">
                <a14:useLocalDpi xmlns:a14="http://schemas.microsoft.com/office/drawing/2010/main" val="0"/>
              </a:ext>
            </a:extLst>
          </a:blip>
          <a:srcRect l="5963" t="9387" r="21039" b="46481"/>
          <a:stretch/>
        </p:blipFill>
        <p:spPr>
          <a:xfrm>
            <a:off x="1785938" y="4487706"/>
            <a:ext cx="2357437" cy="2012082"/>
          </a:xfrm>
          <a:prstGeom prst="rect">
            <a:avLst/>
          </a:prstGeom>
        </p:spPr>
      </p:pic>
    </p:spTree>
    <p:extLst>
      <p:ext uri="{BB962C8B-B14F-4D97-AF65-F5344CB8AC3E}">
        <p14:creationId xmlns:p14="http://schemas.microsoft.com/office/powerpoint/2010/main" val="100962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r>
              <a:rPr lang="tr-TR" dirty="0"/>
              <a:t>Deprem anında, açık alanda bulunuluyorsa dışarıda kalmaya devam edilir. Binalardan, direklerden, duvar diplerinden uzakta durulur. Binalardan düşebilecek cam kırıkları, sıva gibi nesnelere karşı bulunulan yerde çök-kapan-tutun hareketi yapılır.</a:t>
            </a:r>
          </a:p>
        </p:txBody>
      </p:sp>
    </p:spTree>
    <p:extLst>
      <p:ext uri="{BB962C8B-B14F-4D97-AF65-F5344CB8AC3E}">
        <p14:creationId xmlns:p14="http://schemas.microsoft.com/office/powerpoint/2010/main" val="3698120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6540" y="950258"/>
            <a:ext cx="12165106" cy="5177491"/>
          </a:xfrm>
        </p:spPr>
        <p:txBody>
          <a:bodyPr/>
          <a:lstStyle/>
          <a:p>
            <a:pPr lvl="0" algn="just"/>
            <a:r>
              <a:rPr lang="tr-TR" dirty="0"/>
              <a:t>Tahliye en alt kattan üst kata, merdivene en yakın sınıftan en uzaktaki sınıfa doğru yapılır.</a:t>
            </a:r>
          </a:p>
          <a:p>
            <a:pPr lvl="0" algn="just"/>
            <a:endParaRPr lang="tr-TR" dirty="0"/>
          </a:p>
          <a:p>
            <a:pPr lvl="0" algn="just"/>
            <a:r>
              <a:rPr lang="tr-TR" dirty="0"/>
              <a:t>Öğretmen önde sınıf başkanı arkada olacak şekilde hızlı adımlarla fakat koşmadan çıkışa doğru intikale başlanır. Sınıfta yaralanan, şoka giren ve yardıma ihtiyaç duyan engelli öğrenci varsa öğretmen ilk müdahaleyi yapar ve gerekirse bu öğrencinin yanında kalır. Bu durumda sınıfın tahliyesi sınıf başkanı liderliğinde ve yan sınıfın öğretmeninin koordinesinde gerçekleştirilir.</a:t>
            </a:r>
          </a:p>
          <a:p>
            <a:endParaRPr lang="tr-TR" dirty="0"/>
          </a:p>
        </p:txBody>
      </p:sp>
      <p:sp>
        <p:nvSpPr>
          <p:cNvPr id="2" name="Metin kutusu 1">
            <a:extLst>
              <a:ext uri="{FF2B5EF4-FFF2-40B4-BE49-F238E27FC236}">
                <a16:creationId xmlns:a16="http://schemas.microsoft.com/office/drawing/2014/main" id="{F3D6AC9F-50E6-A95B-6313-9273613D0FAE}"/>
              </a:ext>
            </a:extLst>
          </p:cNvPr>
          <p:cNvSpPr txBox="1"/>
          <p:nvPr/>
        </p:nvSpPr>
        <p:spPr>
          <a:xfrm>
            <a:off x="1846731" y="233082"/>
            <a:ext cx="7987551" cy="646331"/>
          </a:xfrm>
          <a:prstGeom prst="rect">
            <a:avLst/>
          </a:prstGeom>
          <a:noFill/>
        </p:spPr>
        <p:txBody>
          <a:bodyPr wrap="square" rtlCol="0">
            <a:spAutoFit/>
          </a:bodyPr>
          <a:lstStyle/>
          <a:p>
            <a:r>
              <a:rPr lang="tr-TR" sz="3600" b="1" dirty="0">
                <a:solidFill>
                  <a:srgbClr val="FF0000"/>
                </a:solidFill>
              </a:rPr>
              <a:t>Deprem anında okul tahliyesi</a:t>
            </a:r>
          </a:p>
        </p:txBody>
      </p:sp>
    </p:spTree>
    <p:extLst>
      <p:ext uri="{BB962C8B-B14F-4D97-AF65-F5344CB8AC3E}">
        <p14:creationId xmlns:p14="http://schemas.microsoft.com/office/powerpoint/2010/main" val="627091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1248" y="256032"/>
            <a:ext cx="10716768" cy="1569660"/>
          </a:xfrm>
          <a:prstGeom prst="rect">
            <a:avLst/>
          </a:prstGeom>
        </p:spPr>
        <p:txBody>
          <a:bodyPr wrap="square">
            <a:spAutoFit/>
          </a:bodyPr>
          <a:lstStyle/>
          <a:p>
            <a:pPr lvl="0"/>
            <a:r>
              <a:rPr lang="tr-TR" sz="3200" dirty="0"/>
              <a:t>Bina içinde ve merdivenlerde koşulmaz.  Öğrenciler duvara yakın ve bir elleriyle başını koruyacak şekilde merdivenlerden inerler.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589" y="1825692"/>
            <a:ext cx="7988427" cy="4487412"/>
          </a:xfrm>
          <a:prstGeom prst="rect">
            <a:avLst/>
          </a:prstGeom>
        </p:spPr>
      </p:pic>
    </p:spTree>
    <p:extLst>
      <p:ext uri="{BB962C8B-B14F-4D97-AF65-F5344CB8AC3E}">
        <p14:creationId xmlns:p14="http://schemas.microsoft.com/office/powerpoint/2010/main" val="355740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76A13D-B0D9-4FF9-85E5-3FCBEF448825}"/>
              </a:ext>
            </a:extLst>
          </p:cNvPr>
          <p:cNvSpPr>
            <a:spLocks noGrp="1"/>
          </p:cNvSpPr>
          <p:nvPr>
            <p:ph type="title"/>
          </p:nvPr>
        </p:nvSpPr>
        <p:spPr>
          <a:xfrm>
            <a:off x="351692" y="354245"/>
            <a:ext cx="9952360" cy="939984"/>
          </a:xfrm>
        </p:spPr>
        <p:txBody>
          <a:bodyPr/>
          <a:lstStyle/>
          <a:p>
            <a:r>
              <a:rPr lang="tr-TR" dirty="0"/>
              <a:t>Deprem Nedir?</a:t>
            </a:r>
          </a:p>
        </p:txBody>
      </p:sp>
      <p:sp>
        <p:nvSpPr>
          <p:cNvPr id="3" name="İçerik Yer Tutucusu 2">
            <a:extLst>
              <a:ext uri="{FF2B5EF4-FFF2-40B4-BE49-F238E27FC236}">
                <a16:creationId xmlns:a16="http://schemas.microsoft.com/office/drawing/2014/main" id="{EE231678-6736-4694-A1B8-49B8D37D03F3}"/>
              </a:ext>
            </a:extLst>
          </p:cNvPr>
          <p:cNvSpPr>
            <a:spLocks noGrp="1"/>
          </p:cNvSpPr>
          <p:nvPr>
            <p:ph idx="1"/>
          </p:nvPr>
        </p:nvSpPr>
        <p:spPr>
          <a:xfrm>
            <a:off x="168812" y="1413975"/>
            <a:ext cx="11184988" cy="4351338"/>
          </a:xfrm>
        </p:spPr>
        <p:txBody>
          <a:bodyPr/>
          <a:lstStyle/>
          <a:p>
            <a:r>
              <a:rPr lang="tr-TR" dirty="0"/>
              <a:t>Deprem veya zelzele yer kabuğunda beklenmedik bir anda ortaya çıkan enerji sonucunda meydana gelen sismik dalgalanmalar ve bu dalgaların yeryüzünü sarsması olayıdır. </a:t>
            </a:r>
          </a:p>
        </p:txBody>
      </p:sp>
    </p:spTree>
    <p:extLst>
      <p:ext uri="{BB962C8B-B14F-4D97-AF65-F5344CB8AC3E}">
        <p14:creationId xmlns:p14="http://schemas.microsoft.com/office/powerpoint/2010/main" val="40013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932688"/>
            <a:ext cx="12192000" cy="5195062"/>
          </a:xfrm>
        </p:spPr>
        <p:txBody>
          <a:bodyPr/>
          <a:lstStyle/>
          <a:p>
            <a:pPr lvl="0"/>
            <a:r>
              <a:rPr lang="tr-TR" dirty="0"/>
              <a:t>Öğrenciler deprem esnasında “ </a:t>
            </a:r>
            <a:r>
              <a:rPr lang="tr-TR" b="1" dirty="0">
                <a:solidFill>
                  <a:srgbClr val="FF6600"/>
                </a:solidFill>
              </a:rPr>
              <a:t>KONUŞMA-İTME-KOŞMA-GERİ DÖNME”</a:t>
            </a:r>
            <a:r>
              <a:rPr lang="tr-TR" dirty="0"/>
              <a:t> kuralına uymalıdır.</a:t>
            </a:r>
          </a:p>
          <a:p>
            <a:pPr lvl="0"/>
            <a:endParaRPr lang="tr-TR" dirty="0"/>
          </a:p>
          <a:p>
            <a:pPr lvl="0"/>
            <a:r>
              <a:rPr lang="tr-TR" dirty="0"/>
              <a:t>Okulun birden fazla çıkışı varsa tahliye önceden yapılan plan çerçevesinde farklı katlar, farklı çıkışlara yönlendirilecek şekilde gerçekleştirilir.</a:t>
            </a:r>
          </a:p>
          <a:p>
            <a:pPr lvl="0"/>
            <a:endParaRPr lang="tr-TR" dirty="0"/>
          </a:p>
          <a:p>
            <a:endParaRPr lang="tr-TR" dirty="0"/>
          </a:p>
        </p:txBody>
      </p:sp>
    </p:spTree>
    <p:extLst>
      <p:ext uri="{BB962C8B-B14F-4D97-AF65-F5344CB8AC3E}">
        <p14:creationId xmlns:p14="http://schemas.microsoft.com/office/powerpoint/2010/main" val="138882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9936" y="234695"/>
            <a:ext cx="6096000" cy="6186309"/>
          </a:xfrm>
          <a:prstGeom prst="rect">
            <a:avLst/>
          </a:prstGeom>
        </p:spPr>
        <p:txBody>
          <a:bodyPr>
            <a:spAutoFit/>
          </a:bodyPr>
          <a:lstStyle/>
          <a:p>
            <a:pPr lvl="0"/>
            <a:r>
              <a:rPr lang="tr-TR" sz="3600" dirty="0"/>
              <a:t>Tüm öğrenciler Okul Afet ve Acil Durum Planında önceden belirlenmiş olan  okul bahçesinde, acil durum toplanma alanında binalardan, elektrik direkleri ve yapısal olmayan düşebilecek nesnelerden uzak, her sınıf kendi içinde halka oluşturacak şekilde sıraya geçer. </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936" y="234695"/>
            <a:ext cx="5728907" cy="5728907"/>
          </a:xfrm>
          <a:prstGeom prst="rect">
            <a:avLst/>
          </a:prstGeom>
        </p:spPr>
      </p:pic>
    </p:spTree>
    <p:extLst>
      <p:ext uri="{BB962C8B-B14F-4D97-AF65-F5344CB8AC3E}">
        <p14:creationId xmlns:p14="http://schemas.microsoft.com/office/powerpoint/2010/main" val="1363122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3BF446-554D-45E3-B32C-16288EF12FA3}"/>
              </a:ext>
            </a:extLst>
          </p:cNvPr>
          <p:cNvSpPr>
            <a:spLocks noGrp="1"/>
          </p:cNvSpPr>
          <p:nvPr>
            <p:ph type="title"/>
          </p:nvPr>
        </p:nvSpPr>
        <p:spPr>
          <a:xfrm>
            <a:off x="239150" y="1"/>
            <a:ext cx="11114649" cy="942534"/>
          </a:xfrm>
        </p:spPr>
        <p:txBody>
          <a:bodyPr/>
          <a:lstStyle/>
          <a:p>
            <a:r>
              <a:rPr lang="tr-TR" dirty="0"/>
              <a:t>Depremden sonra yapılması gerekenler</a:t>
            </a:r>
          </a:p>
        </p:txBody>
      </p:sp>
      <p:sp>
        <p:nvSpPr>
          <p:cNvPr id="3" name="İçerik Yer Tutucusu 2">
            <a:extLst>
              <a:ext uri="{FF2B5EF4-FFF2-40B4-BE49-F238E27FC236}">
                <a16:creationId xmlns:a16="http://schemas.microsoft.com/office/drawing/2014/main" id="{BACE6724-0268-4CDD-A4FF-633E7157CB5E}"/>
              </a:ext>
            </a:extLst>
          </p:cNvPr>
          <p:cNvSpPr>
            <a:spLocks noGrp="1"/>
          </p:cNvSpPr>
          <p:nvPr>
            <p:ph idx="1"/>
          </p:nvPr>
        </p:nvSpPr>
        <p:spPr>
          <a:xfrm>
            <a:off x="239150" y="942535"/>
            <a:ext cx="11713700" cy="5852160"/>
          </a:xfrm>
        </p:spPr>
        <p:txBody>
          <a:bodyPr/>
          <a:lstStyle/>
          <a:p>
            <a:pPr marL="0" indent="0">
              <a:buNone/>
            </a:pPr>
            <a:r>
              <a:rPr lang="tr-TR" dirty="0"/>
              <a:t> Önce kendi emniyetinizden emin olmalı ve çevrede yardıma ihtiyacı olanların olup olmadığı kontrol edilmelidir.</a:t>
            </a:r>
          </a:p>
          <a:p>
            <a:pPr marL="0" indent="0">
              <a:buNone/>
            </a:pPr>
            <a:r>
              <a:rPr lang="tr-TR" dirty="0"/>
              <a:t>Daha sonra gerekli malzemeler alınarak hızlıca bina terk edilmeli  ardından acil toplanma alanlarına varılmalıdır.</a:t>
            </a:r>
          </a:p>
          <a:p>
            <a:pPr marL="0" indent="0">
              <a:buNone/>
            </a:pPr>
            <a:r>
              <a:rPr lang="tr-TR" dirty="0"/>
              <a:t>Artçı depremlerin olma olasılığını göz önünde bulundurarak hemen binalara giriş yapılmamalıdır.</a:t>
            </a:r>
          </a:p>
        </p:txBody>
      </p:sp>
      <p:graphicFrame>
        <p:nvGraphicFramePr>
          <p:cNvPr id="4" name="Nesne 3">
            <a:extLst>
              <a:ext uri="{FF2B5EF4-FFF2-40B4-BE49-F238E27FC236}">
                <a16:creationId xmlns:a16="http://schemas.microsoft.com/office/drawing/2014/main" id="{38974331-039D-4A01-B8DD-5152A32FE3C0}"/>
              </a:ext>
            </a:extLst>
          </p:cNvPr>
          <p:cNvGraphicFramePr>
            <a:graphicFrameLocks noChangeAspect="1"/>
          </p:cNvGraphicFramePr>
          <p:nvPr/>
        </p:nvGraphicFramePr>
        <p:xfrm>
          <a:off x="4133156" y="4049219"/>
          <a:ext cx="3762375" cy="1667862"/>
        </p:xfrm>
        <a:graphic>
          <a:graphicData uri="http://schemas.openxmlformats.org/presentationml/2006/ole">
            <mc:AlternateContent xmlns:mc="http://schemas.openxmlformats.org/markup-compatibility/2006">
              <mc:Choice xmlns:v="urn:schemas-microsoft-com:vml" Requires="v">
                <p:oleObj spid="_x0000_s1027" name="Paketleyici Kabuk Nesnesi" showAsIcon="1" r:id="rId3" imgW="3762360" imgH="488520" progId="Package">
                  <p:embed/>
                </p:oleObj>
              </mc:Choice>
              <mc:Fallback>
                <p:oleObj name="Paketleyici Kabuk Nesnesi" showAsIcon="1" r:id="rId3" imgW="3762360" imgH="488520" progId="Package">
                  <p:embed/>
                  <p:pic>
                    <p:nvPicPr>
                      <p:cNvPr id="4" name="Nesne 3">
                        <a:extLst>
                          <a:ext uri="{FF2B5EF4-FFF2-40B4-BE49-F238E27FC236}">
                            <a16:creationId xmlns:a16="http://schemas.microsoft.com/office/drawing/2014/main" id="{38974331-039D-4A01-B8DD-5152A32FE3C0}"/>
                          </a:ext>
                        </a:extLst>
                      </p:cNvPr>
                      <p:cNvPicPr/>
                      <p:nvPr/>
                    </p:nvPicPr>
                    <p:blipFill>
                      <a:blip r:embed="rId4"/>
                      <a:stretch>
                        <a:fillRect/>
                      </a:stretch>
                    </p:blipFill>
                    <p:spPr>
                      <a:xfrm>
                        <a:off x="4133156" y="4049219"/>
                        <a:ext cx="3762375" cy="1667862"/>
                      </a:xfrm>
                      <a:prstGeom prst="rect">
                        <a:avLst/>
                      </a:prstGeom>
                    </p:spPr>
                  </p:pic>
                </p:oleObj>
              </mc:Fallback>
            </mc:AlternateContent>
          </a:graphicData>
        </a:graphic>
      </p:graphicFrame>
      <p:pic>
        <p:nvPicPr>
          <p:cNvPr id="8" name="Resim 7">
            <a:extLst>
              <a:ext uri="{FF2B5EF4-FFF2-40B4-BE49-F238E27FC236}">
                <a16:creationId xmlns:a16="http://schemas.microsoft.com/office/drawing/2014/main" id="{E073A0F0-9914-4E3D-AF73-DCACBAF44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7810" y="4398908"/>
            <a:ext cx="2895086" cy="1667862"/>
          </a:xfrm>
          <a:prstGeom prst="rect">
            <a:avLst/>
          </a:prstGeom>
        </p:spPr>
      </p:pic>
      <p:pic>
        <p:nvPicPr>
          <p:cNvPr id="10" name="Resim 9">
            <a:extLst>
              <a:ext uri="{FF2B5EF4-FFF2-40B4-BE49-F238E27FC236}">
                <a16:creationId xmlns:a16="http://schemas.microsoft.com/office/drawing/2014/main" id="{1F3C1F47-139A-4BBD-A0B9-6B90E3FC7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3957" y="3260139"/>
            <a:ext cx="5725034" cy="3246022"/>
          </a:xfrm>
          <a:prstGeom prst="rect">
            <a:avLst/>
          </a:prstGeom>
        </p:spPr>
      </p:pic>
    </p:spTree>
    <p:extLst>
      <p:ext uri="{BB962C8B-B14F-4D97-AF65-F5344CB8AC3E}">
        <p14:creationId xmlns:p14="http://schemas.microsoft.com/office/powerpoint/2010/main" val="409333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F22D21-F2F1-4E78-8DC9-CD1B9A34C787}"/>
              </a:ext>
            </a:extLst>
          </p:cNvPr>
          <p:cNvSpPr>
            <a:spLocks noGrp="1"/>
          </p:cNvSpPr>
          <p:nvPr>
            <p:ph idx="1"/>
          </p:nvPr>
        </p:nvSpPr>
        <p:spPr>
          <a:xfrm>
            <a:off x="225083" y="492369"/>
            <a:ext cx="10988039" cy="6217920"/>
          </a:xfrm>
        </p:spPr>
        <p:txBody>
          <a:bodyPr/>
          <a:lstStyle/>
          <a:p>
            <a:r>
              <a:rPr lang="tr-TR" dirty="0" err="1"/>
              <a:t>Valdivia</a:t>
            </a:r>
            <a:r>
              <a:rPr lang="tr-TR" dirty="0"/>
              <a:t> Depremi – Şili(1960)</a:t>
            </a:r>
          </a:p>
          <a:p>
            <a:pPr marL="0" indent="0">
              <a:buNone/>
            </a:pPr>
            <a:r>
              <a:rPr lang="tr-TR" dirty="0"/>
              <a:t>Büyük Şili depremi olarak da anılır. Şiddeti yaklaşık 9.5 olarak ölçülmüştür.</a:t>
            </a:r>
          </a:p>
          <a:p>
            <a:pPr marL="0" indent="0">
              <a:buNone/>
            </a:pPr>
            <a:r>
              <a:rPr lang="tr-TR" dirty="0"/>
              <a:t>Yaklaşık 5000 kişi hayatını kaybetmiştir.</a:t>
            </a:r>
          </a:p>
          <a:p>
            <a:pPr marL="0" indent="0">
              <a:buNone/>
            </a:pPr>
            <a:endParaRPr lang="tr-TR" dirty="0"/>
          </a:p>
          <a:p>
            <a:pPr marL="0" indent="0">
              <a:buNone/>
            </a:pPr>
            <a:r>
              <a:rPr lang="tr-TR" dirty="0"/>
              <a:t> </a:t>
            </a:r>
          </a:p>
          <a:p>
            <a:pPr marL="0" indent="0">
              <a:buNone/>
            </a:pPr>
            <a:endParaRPr lang="tr-TR" dirty="0"/>
          </a:p>
          <a:p>
            <a:pPr marL="0" indent="0">
              <a:buNone/>
            </a:pPr>
            <a:endParaRPr lang="tr-TR" dirty="0"/>
          </a:p>
        </p:txBody>
      </p:sp>
      <p:pic>
        <p:nvPicPr>
          <p:cNvPr id="5" name="Resim 4">
            <a:extLst>
              <a:ext uri="{FF2B5EF4-FFF2-40B4-BE49-F238E27FC236}">
                <a16:creationId xmlns:a16="http://schemas.microsoft.com/office/drawing/2014/main" id="{AE2CB359-5F37-4488-AA16-F11697A7B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859" y="2833003"/>
            <a:ext cx="5350316" cy="3299362"/>
          </a:xfrm>
          <a:prstGeom prst="rect">
            <a:avLst/>
          </a:prstGeom>
        </p:spPr>
      </p:pic>
    </p:spTree>
    <p:extLst>
      <p:ext uri="{BB962C8B-B14F-4D97-AF65-F5344CB8AC3E}">
        <p14:creationId xmlns:p14="http://schemas.microsoft.com/office/powerpoint/2010/main" val="143102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B6F17C-5B27-48C0-AAF2-34B570C27176}"/>
              </a:ext>
            </a:extLst>
          </p:cNvPr>
          <p:cNvSpPr>
            <a:spLocks noGrp="1"/>
          </p:cNvSpPr>
          <p:nvPr>
            <p:ph idx="1"/>
          </p:nvPr>
        </p:nvSpPr>
        <p:spPr>
          <a:xfrm>
            <a:off x="243254" y="584809"/>
            <a:ext cx="11091203" cy="6262004"/>
          </a:xfrm>
        </p:spPr>
        <p:txBody>
          <a:bodyPr/>
          <a:lstStyle/>
          <a:p>
            <a:r>
              <a:rPr lang="tr-TR" dirty="0" err="1"/>
              <a:t>Şensi</a:t>
            </a:r>
            <a:r>
              <a:rPr lang="tr-TR" dirty="0"/>
              <a:t> Depremi –Çin (1556)</a:t>
            </a:r>
          </a:p>
          <a:p>
            <a:pPr marL="0" indent="0">
              <a:buNone/>
            </a:pPr>
            <a:r>
              <a:rPr lang="tr-TR" dirty="0"/>
              <a:t>Şiddeti 11 olarak ölçülmüştür. 830.000 kişinin ölümüne sebep olarak en çok can alan deprem olarak belirlenmiştir.</a:t>
            </a:r>
          </a:p>
        </p:txBody>
      </p:sp>
      <p:pic>
        <p:nvPicPr>
          <p:cNvPr id="5" name="Resim 4">
            <a:extLst>
              <a:ext uri="{FF2B5EF4-FFF2-40B4-BE49-F238E27FC236}">
                <a16:creationId xmlns:a16="http://schemas.microsoft.com/office/drawing/2014/main" id="{D74E3CDA-3335-4D72-AC18-86F20410E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035" y="2617694"/>
            <a:ext cx="7516424" cy="3329423"/>
          </a:xfrm>
          <a:prstGeom prst="rect">
            <a:avLst/>
          </a:prstGeom>
        </p:spPr>
      </p:pic>
    </p:spTree>
    <p:extLst>
      <p:ext uri="{BB962C8B-B14F-4D97-AF65-F5344CB8AC3E}">
        <p14:creationId xmlns:p14="http://schemas.microsoft.com/office/powerpoint/2010/main" val="92986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BAFD05-E27F-44B9-8A43-D3B837BC87F7}"/>
              </a:ext>
            </a:extLst>
          </p:cNvPr>
          <p:cNvSpPr>
            <a:spLocks noGrp="1"/>
          </p:cNvSpPr>
          <p:nvPr>
            <p:ph idx="1"/>
          </p:nvPr>
        </p:nvSpPr>
        <p:spPr>
          <a:xfrm>
            <a:off x="229772" y="460717"/>
            <a:ext cx="11732455" cy="5978769"/>
          </a:xfrm>
        </p:spPr>
        <p:txBody>
          <a:bodyPr/>
          <a:lstStyle/>
          <a:p>
            <a:r>
              <a:rPr lang="tr-TR" dirty="0"/>
              <a:t>Hint okyanusu depremi- Endonezya (2004) </a:t>
            </a:r>
          </a:p>
          <a:p>
            <a:pPr marL="0" indent="0">
              <a:buNone/>
            </a:pPr>
            <a:r>
              <a:rPr lang="tr-TR" dirty="0"/>
              <a:t>Deprem Endonezya’da meydana gelmiş ve aynı zamanda </a:t>
            </a:r>
            <a:r>
              <a:rPr lang="tr-TR"/>
              <a:t>tusunamiye</a:t>
            </a:r>
            <a:r>
              <a:rPr lang="tr-TR" dirty="0"/>
              <a:t> sebep olmuştur. Bu doğal afet on dört ülkede 230 bin kişiden fazla insanın hayatını kaybetmesine yol açmıştır. </a:t>
            </a:r>
          </a:p>
          <a:p>
            <a:pPr marL="0" indent="0">
              <a:buNone/>
            </a:pPr>
            <a:r>
              <a:rPr lang="tr-TR" dirty="0"/>
              <a:t>9.3 şiddetinde olduğu ve 8-10 dakika sürdüğü bilinmektedir.</a:t>
            </a:r>
          </a:p>
        </p:txBody>
      </p:sp>
      <p:pic>
        <p:nvPicPr>
          <p:cNvPr id="5" name="Resim 4">
            <a:extLst>
              <a:ext uri="{FF2B5EF4-FFF2-40B4-BE49-F238E27FC236}">
                <a16:creationId xmlns:a16="http://schemas.microsoft.com/office/drawing/2014/main" id="{86AE6190-556B-4C0B-BCE2-7CECC5C394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8" t="21556" r="-1799" b="-5922"/>
          <a:stretch/>
        </p:blipFill>
        <p:spPr>
          <a:xfrm>
            <a:off x="5345722" y="3144129"/>
            <a:ext cx="914401" cy="2915529"/>
          </a:xfrm>
          <a:prstGeom prst="rect">
            <a:avLst/>
          </a:prstGeom>
        </p:spPr>
      </p:pic>
      <p:pic>
        <p:nvPicPr>
          <p:cNvPr id="7" name="Resim 6">
            <a:extLst>
              <a:ext uri="{FF2B5EF4-FFF2-40B4-BE49-F238E27FC236}">
                <a16:creationId xmlns:a16="http://schemas.microsoft.com/office/drawing/2014/main" id="{6B95D7B2-076E-4A89-9043-E5484F1DE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57" y="3254188"/>
            <a:ext cx="8129502" cy="2805470"/>
          </a:xfrm>
          <a:prstGeom prst="rect">
            <a:avLst/>
          </a:prstGeom>
        </p:spPr>
      </p:pic>
    </p:spTree>
    <p:extLst>
      <p:ext uri="{BB962C8B-B14F-4D97-AF65-F5344CB8AC3E}">
        <p14:creationId xmlns:p14="http://schemas.microsoft.com/office/powerpoint/2010/main" val="36299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53970-CF74-400C-9AAD-4C0B8C1BAAB7}"/>
              </a:ext>
            </a:extLst>
          </p:cNvPr>
          <p:cNvSpPr>
            <a:spLocks noGrp="1"/>
          </p:cNvSpPr>
          <p:nvPr>
            <p:ph type="title"/>
          </p:nvPr>
        </p:nvSpPr>
        <p:spPr>
          <a:xfrm>
            <a:off x="225083" y="1"/>
            <a:ext cx="11128717" cy="681036"/>
          </a:xfrm>
        </p:spPr>
        <p:txBody>
          <a:bodyPr>
            <a:normAutofit/>
          </a:bodyPr>
          <a:lstStyle/>
          <a:p>
            <a:r>
              <a:rPr lang="tr-TR" dirty="0"/>
              <a:t>Depremler nasıl oluşur?</a:t>
            </a:r>
          </a:p>
        </p:txBody>
      </p:sp>
      <p:sp>
        <p:nvSpPr>
          <p:cNvPr id="3" name="İçerik Yer Tutucusu 2">
            <a:extLst>
              <a:ext uri="{FF2B5EF4-FFF2-40B4-BE49-F238E27FC236}">
                <a16:creationId xmlns:a16="http://schemas.microsoft.com/office/drawing/2014/main" id="{E519A73C-4F2D-4EA6-9A63-6D44D302E8B1}"/>
              </a:ext>
            </a:extLst>
          </p:cNvPr>
          <p:cNvSpPr>
            <a:spLocks noGrp="1"/>
          </p:cNvSpPr>
          <p:nvPr>
            <p:ph idx="1"/>
          </p:nvPr>
        </p:nvSpPr>
        <p:spPr>
          <a:xfrm>
            <a:off x="225083" y="681036"/>
            <a:ext cx="11128717" cy="6001117"/>
          </a:xfrm>
        </p:spPr>
        <p:txBody>
          <a:bodyPr/>
          <a:lstStyle/>
          <a:p>
            <a:r>
              <a:rPr lang="tr-TR" dirty="0"/>
              <a:t>Depremler, yer kabuğundaki fay adı verilen kırıklarda meydana gelir.</a:t>
            </a:r>
          </a:p>
          <a:p>
            <a:r>
              <a:rPr lang="tr-TR" dirty="0"/>
              <a:t>Depremler, kayalık bir alanda oluşan gerilmenin ani bir harekete yol açacak kadar yükselmesiyle olur.</a:t>
            </a:r>
          </a:p>
          <a:p>
            <a:r>
              <a:rPr lang="tr-TR" dirty="0"/>
              <a:t>Bunun sonucunda, gerilmenin boşalmasıyla olağanüstü büyük boyutta enerji açığa çıkar. Bu enerjinin çevredeki kaya kütlelerinde oluşturduğu titreşim depremi yaratır.</a:t>
            </a:r>
          </a:p>
          <a:p>
            <a:endParaRPr lang="tr-TR" dirty="0"/>
          </a:p>
        </p:txBody>
      </p:sp>
    </p:spTree>
    <p:extLst>
      <p:ext uri="{BB962C8B-B14F-4D97-AF65-F5344CB8AC3E}">
        <p14:creationId xmlns:p14="http://schemas.microsoft.com/office/powerpoint/2010/main" val="10326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582B70B-C490-81FC-8436-421AD846487C}"/>
              </a:ext>
            </a:extLst>
          </p:cNvPr>
          <p:cNvPicPr>
            <a:picLocks noChangeAspect="1"/>
          </p:cNvPicPr>
          <p:nvPr/>
        </p:nvPicPr>
        <p:blipFill>
          <a:blip r:embed="rId2"/>
          <a:stretch>
            <a:fillRect/>
          </a:stretch>
        </p:blipFill>
        <p:spPr>
          <a:xfrm>
            <a:off x="909327" y="662124"/>
            <a:ext cx="9553110" cy="4967618"/>
          </a:xfrm>
          <a:prstGeom prst="rect">
            <a:avLst/>
          </a:prstGeom>
        </p:spPr>
      </p:pic>
    </p:spTree>
    <p:extLst>
      <p:ext uri="{BB962C8B-B14F-4D97-AF65-F5344CB8AC3E}">
        <p14:creationId xmlns:p14="http://schemas.microsoft.com/office/powerpoint/2010/main" val="98143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çerik Yer Tutucusu 4" descr="metin, harita, atlas, dünya içeren bir resim&#10;&#10;Açıklama otomatik olarak oluşturuldu">
            <a:extLst>
              <a:ext uri="{FF2B5EF4-FFF2-40B4-BE49-F238E27FC236}">
                <a16:creationId xmlns:a16="http://schemas.microsoft.com/office/drawing/2014/main" id="{C255B346-EB65-BE5D-9087-D247CE708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529" y="643466"/>
            <a:ext cx="8132942" cy="5571067"/>
          </a:xfrm>
          <a:prstGeom prst="rect">
            <a:avLst/>
          </a:prstGeom>
        </p:spPr>
      </p:pic>
    </p:spTree>
    <p:extLst>
      <p:ext uri="{BB962C8B-B14F-4D97-AF65-F5344CB8AC3E}">
        <p14:creationId xmlns:p14="http://schemas.microsoft.com/office/powerpoint/2010/main" val="210891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E37CA65-3DB1-9E69-A88E-95A15D1DA40A}"/>
              </a:ext>
            </a:extLst>
          </p:cNvPr>
          <p:cNvPicPr>
            <a:picLocks noChangeAspect="1"/>
          </p:cNvPicPr>
          <p:nvPr/>
        </p:nvPicPr>
        <p:blipFill rotWithShape="1">
          <a:blip r:embed="rId2">
            <a:extLst>
              <a:ext uri="{28A0092B-C50C-407E-A947-70E740481C1C}">
                <a14:useLocalDpi xmlns:a14="http://schemas.microsoft.com/office/drawing/2010/main" val="0"/>
              </a:ext>
            </a:extLst>
          </a:blip>
          <a:srcRect l="5218" t="19281" r="1472" b="24911"/>
          <a:stretch/>
        </p:blipFill>
        <p:spPr>
          <a:xfrm>
            <a:off x="643467" y="1121759"/>
            <a:ext cx="10905066" cy="4614480"/>
          </a:xfrm>
          <a:prstGeom prst="rect">
            <a:avLst/>
          </a:prstGeom>
        </p:spPr>
      </p:pic>
    </p:spTree>
    <p:extLst>
      <p:ext uri="{BB962C8B-B14F-4D97-AF65-F5344CB8AC3E}">
        <p14:creationId xmlns:p14="http://schemas.microsoft.com/office/powerpoint/2010/main" val="2690042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5BBB5E-651A-4979-B841-3C5329634135}"/>
              </a:ext>
            </a:extLst>
          </p:cNvPr>
          <p:cNvSpPr>
            <a:spLocks noGrp="1"/>
          </p:cNvSpPr>
          <p:nvPr>
            <p:ph type="title"/>
          </p:nvPr>
        </p:nvSpPr>
        <p:spPr/>
        <p:txBody>
          <a:bodyPr/>
          <a:lstStyle/>
          <a:p>
            <a:r>
              <a:rPr lang="tr-TR" dirty="0"/>
              <a:t>Depremden önce yapılması gerekenler </a:t>
            </a:r>
          </a:p>
        </p:txBody>
      </p:sp>
      <p:sp>
        <p:nvSpPr>
          <p:cNvPr id="3" name="İçerik Yer Tutucusu 2">
            <a:extLst>
              <a:ext uri="{FF2B5EF4-FFF2-40B4-BE49-F238E27FC236}">
                <a16:creationId xmlns:a16="http://schemas.microsoft.com/office/drawing/2014/main" id="{9404149C-169E-4730-AE3B-3552AE00426E}"/>
              </a:ext>
            </a:extLst>
          </p:cNvPr>
          <p:cNvSpPr>
            <a:spLocks noGrp="1"/>
          </p:cNvSpPr>
          <p:nvPr>
            <p:ph idx="1"/>
          </p:nvPr>
        </p:nvSpPr>
        <p:spPr/>
        <p:txBody>
          <a:bodyPr/>
          <a:lstStyle/>
          <a:p>
            <a:r>
              <a:rPr lang="tr-TR" dirty="0"/>
              <a:t>Yerleşim bölgeleri titizlikle belirlenmeli, konutlar gevşek toprağa sahip arazilere yapılmamalıdır.</a:t>
            </a:r>
          </a:p>
          <a:p>
            <a:r>
              <a:rPr lang="tr-TR" dirty="0"/>
              <a:t>Yapılar deprem etkilerine karşı dayanıklı inşa edilmelidir.</a:t>
            </a:r>
          </a:p>
          <a:p>
            <a:r>
              <a:rPr lang="tr-TR" dirty="0"/>
              <a:t>Dik yarların yakınına, dik boğaz ve vadilerin içine bina yapılmamalıdır.</a:t>
            </a:r>
          </a:p>
          <a:p>
            <a:r>
              <a:rPr lang="tr-TR" dirty="0"/>
              <a:t>Çok kar yağan ve çığ gelen yamaçlarda bina yapılmamalıdır.</a:t>
            </a:r>
          </a:p>
          <a:p>
            <a:r>
              <a:rPr lang="tr-TR" dirty="0"/>
              <a:t>Konutlara deprem sigortası yaptırılmalıdır.</a:t>
            </a:r>
          </a:p>
          <a:p>
            <a:r>
              <a:rPr lang="tr-TR" dirty="0"/>
              <a:t>Mutlaka deprem çantası hazırlanması gerekir.</a:t>
            </a:r>
          </a:p>
        </p:txBody>
      </p:sp>
    </p:spTree>
    <p:extLst>
      <p:ext uri="{BB962C8B-B14F-4D97-AF65-F5344CB8AC3E}">
        <p14:creationId xmlns:p14="http://schemas.microsoft.com/office/powerpoint/2010/main" val="35085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339AFF-2EDE-4975-A4DD-BF4D16C86B87}"/>
              </a:ext>
            </a:extLst>
          </p:cNvPr>
          <p:cNvSpPr>
            <a:spLocks noGrp="1"/>
          </p:cNvSpPr>
          <p:nvPr>
            <p:ph type="title"/>
          </p:nvPr>
        </p:nvSpPr>
        <p:spPr>
          <a:xfrm>
            <a:off x="188911" y="0"/>
            <a:ext cx="10412414" cy="771525"/>
          </a:xfrm>
        </p:spPr>
        <p:txBody>
          <a:bodyPr/>
          <a:lstStyle/>
          <a:p>
            <a:r>
              <a:rPr lang="tr-TR" dirty="0"/>
              <a:t>Deprem çantası nedir , nasıl hazırlanır?</a:t>
            </a:r>
          </a:p>
        </p:txBody>
      </p:sp>
      <p:sp>
        <p:nvSpPr>
          <p:cNvPr id="3" name="İçerik Yer Tutucusu 2">
            <a:extLst>
              <a:ext uri="{FF2B5EF4-FFF2-40B4-BE49-F238E27FC236}">
                <a16:creationId xmlns:a16="http://schemas.microsoft.com/office/drawing/2014/main" id="{1D74C1E7-7D49-4926-9E3A-C1CA4D535C1C}"/>
              </a:ext>
            </a:extLst>
          </p:cNvPr>
          <p:cNvSpPr>
            <a:spLocks noGrp="1"/>
          </p:cNvSpPr>
          <p:nvPr>
            <p:ph idx="1"/>
          </p:nvPr>
        </p:nvSpPr>
        <p:spPr>
          <a:xfrm>
            <a:off x="430305" y="771526"/>
            <a:ext cx="11156857" cy="5467910"/>
          </a:xfrm>
        </p:spPr>
        <p:txBody>
          <a:bodyPr>
            <a:normAutofit fontScale="70000" lnSpcReduction="20000"/>
          </a:bodyPr>
          <a:lstStyle/>
          <a:p>
            <a:pPr marL="0" indent="0">
              <a:buNone/>
            </a:pPr>
            <a:r>
              <a:rPr lang="tr-TR" dirty="0"/>
              <a:t> Deprem çantası deprem sonrası ilk 72 saatte yardım ekipleri ulaşana kadar acil ihtiyaçların ve önemli evrakların saklanabildiği acil durum çantasıdır.</a:t>
            </a:r>
          </a:p>
          <a:p>
            <a:pPr marL="0" indent="0">
              <a:buNone/>
            </a:pPr>
            <a:r>
              <a:rPr lang="tr-TR" dirty="0"/>
              <a:t> -İçinde bulunması gereken gereçler aşağıdaki gibidir:</a:t>
            </a:r>
          </a:p>
          <a:p>
            <a:r>
              <a:rPr lang="tr-TR" dirty="0"/>
              <a:t>En az 72 saat yetebilecek miktarda su ve bozulmayan yiyecekler(konserve, bisküvi vb.)</a:t>
            </a:r>
          </a:p>
          <a:p>
            <a:r>
              <a:rPr lang="tr-TR" dirty="0"/>
              <a:t>Çakmak</a:t>
            </a:r>
          </a:p>
          <a:p>
            <a:r>
              <a:rPr lang="tr-TR" dirty="0"/>
              <a:t>Düdük</a:t>
            </a:r>
          </a:p>
          <a:p>
            <a:r>
              <a:rPr lang="tr-TR" dirty="0"/>
              <a:t>Çakı </a:t>
            </a:r>
          </a:p>
          <a:p>
            <a:r>
              <a:rPr lang="tr-TR" dirty="0"/>
              <a:t>Makas</a:t>
            </a:r>
          </a:p>
          <a:p>
            <a:r>
              <a:rPr lang="tr-TR" dirty="0"/>
              <a:t>Önemli kişisel evraklar ve bir miktar para</a:t>
            </a:r>
          </a:p>
          <a:p>
            <a:r>
              <a:rPr lang="tr-TR" dirty="0"/>
              <a:t>Çadır</a:t>
            </a:r>
          </a:p>
          <a:p>
            <a:r>
              <a:rPr lang="tr-TR" dirty="0"/>
              <a:t>Battaniye, uyku tulumu</a:t>
            </a:r>
          </a:p>
          <a:p>
            <a:r>
              <a:rPr lang="tr-TR" dirty="0"/>
              <a:t>Yedek pilleri ile beraber kullanışlı bir el feneri</a:t>
            </a:r>
          </a:p>
          <a:p>
            <a:r>
              <a:rPr lang="tr-TR" dirty="0"/>
              <a:t>Telefon şarj aleti </a:t>
            </a:r>
          </a:p>
          <a:p>
            <a:r>
              <a:rPr lang="tr-TR" dirty="0"/>
              <a:t>Mevsim şartlarına uygun giysiler</a:t>
            </a:r>
          </a:p>
          <a:p>
            <a:r>
              <a:rPr lang="tr-TR" dirty="0"/>
              <a:t>Islak mendil ,peçete , dezenfektan</a:t>
            </a:r>
          </a:p>
          <a:p>
            <a:endParaRPr lang="tr-TR" dirty="0"/>
          </a:p>
        </p:txBody>
      </p:sp>
    </p:spTree>
    <p:extLst>
      <p:ext uri="{BB962C8B-B14F-4D97-AF65-F5344CB8AC3E}">
        <p14:creationId xmlns:p14="http://schemas.microsoft.com/office/powerpoint/2010/main" val="785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806946C-A52F-3774-99F8-FD286899C6E8}"/>
              </a:ext>
            </a:extLst>
          </p:cNvPr>
          <p:cNvPicPr>
            <a:picLocks noChangeAspect="1"/>
          </p:cNvPicPr>
          <p:nvPr/>
        </p:nvPicPr>
        <p:blipFill rotWithShape="1">
          <a:blip r:embed="rId2">
            <a:extLst>
              <a:ext uri="{28A0092B-C50C-407E-A947-70E740481C1C}">
                <a14:useLocalDpi xmlns:a14="http://schemas.microsoft.com/office/drawing/2010/main" val="0"/>
              </a:ext>
            </a:extLst>
          </a:blip>
          <a:srcRect l="1802" b="16696"/>
          <a:stretch/>
        </p:blipFill>
        <p:spPr>
          <a:xfrm>
            <a:off x="1158949" y="563526"/>
            <a:ext cx="9356651" cy="5365787"/>
          </a:xfrm>
          <a:prstGeom prst="rect">
            <a:avLst/>
          </a:prstGeom>
        </p:spPr>
      </p:pic>
    </p:spTree>
    <p:extLst>
      <p:ext uri="{BB962C8B-B14F-4D97-AF65-F5344CB8AC3E}">
        <p14:creationId xmlns:p14="http://schemas.microsoft.com/office/powerpoint/2010/main" val="27107527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yon">
  <a:themeElements>
    <a:clrScheme name="İy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2101</Words>
  <Application>Microsoft Office PowerPoint</Application>
  <PresentationFormat>Geniş ekran</PresentationFormat>
  <Paragraphs>145</Paragraphs>
  <Slides>25</Slides>
  <Notes>6</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Eklenmiş OLE Hizmet Programları</vt:lpstr>
      </vt:variant>
      <vt:variant>
        <vt:i4>1</vt:i4>
      </vt:variant>
      <vt:variant>
        <vt:lpstr>Slayt Başlıkları</vt:lpstr>
      </vt:variant>
      <vt:variant>
        <vt:i4>25</vt:i4>
      </vt:variant>
    </vt:vector>
  </HeadingPairs>
  <TitlesOfParts>
    <vt:vector size="34" baseType="lpstr">
      <vt:lpstr>SimSun</vt:lpstr>
      <vt:lpstr>Arial</vt:lpstr>
      <vt:lpstr>Calibri</vt:lpstr>
      <vt:lpstr>Century Gothic</vt:lpstr>
      <vt:lpstr>Roboto</vt:lpstr>
      <vt:lpstr>Wingdings 3</vt:lpstr>
      <vt:lpstr>1_Blue Waves</vt:lpstr>
      <vt:lpstr>İyon</vt:lpstr>
      <vt:lpstr>Paketleyici Kabuk Nesnesi</vt:lpstr>
      <vt:lpstr>Depremler</vt:lpstr>
      <vt:lpstr>Deprem Nedir?</vt:lpstr>
      <vt:lpstr>Depremler nasıl oluşur?</vt:lpstr>
      <vt:lpstr>PowerPoint Sunusu</vt:lpstr>
      <vt:lpstr>PowerPoint Sunusu</vt:lpstr>
      <vt:lpstr>PowerPoint Sunusu</vt:lpstr>
      <vt:lpstr>Depremden önce yapılması gerekenler </vt:lpstr>
      <vt:lpstr>Deprem çantası nedir , nasıl hazırlanır?</vt:lpstr>
      <vt:lpstr>PowerPoint Sunusu</vt:lpstr>
      <vt:lpstr>.</vt:lpstr>
      <vt:lpstr>Deprem anında yapılması gerekenler</vt:lpstr>
      <vt:lpstr>PowerPoint Sunusu</vt:lpstr>
      <vt:lpstr>PowerPoint Sunusu</vt:lpstr>
      <vt:lpstr>PowerPoint Sunusu</vt:lpstr>
      <vt:lpstr>Yaşam üçgeni nedir , nasıl oluşturulur?</vt:lpstr>
      <vt:lpstr>Deprem anında kesinlikle yapılmaması gereken davranışlar</vt:lpstr>
      <vt:lpstr>PowerPoint Sunusu</vt:lpstr>
      <vt:lpstr>PowerPoint Sunusu</vt:lpstr>
      <vt:lpstr>PowerPoint Sunusu</vt:lpstr>
      <vt:lpstr>PowerPoint Sunusu</vt:lpstr>
      <vt:lpstr>PowerPoint Sunusu</vt:lpstr>
      <vt:lpstr>Depremden sonra yapılması gerekenler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İsmail Ozan Çılgın</dc:creator>
  <cp:lastModifiedBy>Lenovo</cp:lastModifiedBy>
  <cp:revision>1039</cp:revision>
  <cp:lastPrinted>2022-02-25T06:10:13Z</cp:lastPrinted>
  <dcterms:created xsi:type="dcterms:W3CDTF">2022-02-25T06:10:13Z</dcterms:created>
  <dcterms:modified xsi:type="dcterms:W3CDTF">2023-10-12T12:48:13Z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1055-11.1.0.10920</vt:lpwstr>
  </property>
</Properties>
</file>